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7" r:id="rId1"/>
  </p:sldMasterIdLst>
  <p:notesMasterIdLst>
    <p:notesMasterId r:id="rId45"/>
  </p:notesMasterIdLst>
  <p:handoutMasterIdLst>
    <p:handoutMasterId r:id="rId46"/>
  </p:handoutMasterIdLst>
  <p:sldIdLst>
    <p:sldId id="840" r:id="rId2"/>
    <p:sldId id="811" r:id="rId3"/>
    <p:sldId id="845" r:id="rId4"/>
    <p:sldId id="846" r:id="rId5"/>
    <p:sldId id="847" r:id="rId6"/>
    <p:sldId id="848" r:id="rId7"/>
    <p:sldId id="851" r:id="rId8"/>
    <p:sldId id="850" r:id="rId9"/>
    <p:sldId id="849" r:id="rId10"/>
    <p:sldId id="854" r:id="rId11"/>
    <p:sldId id="853" r:id="rId12"/>
    <p:sldId id="857" r:id="rId13"/>
    <p:sldId id="856" r:id="rId14"/>
    <p:sldId id="859" r:id="rId15"/>
    <p:sldId id="858" r:id="rId16"/>
    <p:sldId id="855" r:id="rId17"/>
    <p:sldId id="852" r:id="rId18"/>
    <p:sldId id="862" r:id="rId19"/>
    <p:sldId id="864" r:id="rId20"/>
    <p:sldId id="863" r:id="rId21"/>
    <p:sldId id="861" r:id="rId22"/>
    <p:sldId id="886" r:id="rId23"/>
    <p:sldId id="885" r:id="rId24"/>
    <p:sldId id="865" r:id="rId25"/>
    <p:sldId id="870" r:id="rId26"/>
    <p:sldId id="869" r:id="rId27"/>
    <p:sldId id="867" r:id="rId28"/>
    <p:sldId id="873" r:id="rId29"/>
    <p:sldId id="872" r:id="rId30"/>
    <p:sldId id="874" r:id="rId31"/>
    <p:sldId id="871" r:id="rId32"/>
    <p:sldId id="876" r:id="rId33"/>
    <p:sldId id="877" r:id="rId34"/>
    <p:sldId id="875" r:id="rId35"/>
    <p:sldId id="879" r:id="rId36"/>
    <p:sldId id="878" r:id="rId37"/>
    <p:sldId id="881" r:id="rId38"/>
    <p:sldId id="880" r:id="rId39"/>
    <p:sldId id="884" r:id="rId40"/>
    <p:sldId id="883" r:id="rId41"/>
    <p:sldId id="887" r:id="rId42"/>
    <p:sldId id="834" r:id="rId43"/>
    <p:sldId id="800" r:id="rId44"/>
  </p:sldIdLst>
  <p:sldSz cx="24377650" cy="13716000"/>
  <p:notesSz cx="7104063" cy="10234613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9" pos="7726" userDrawn="1">
          <p15:clr>
            <a:srgbClr val="A4A3A4"/>
          </p15:clr>
        </p15:guide>
        <p15:guide id="70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0287F6-560E-E3AD-8334-84B451E4AD92}" name="Cesar Milagres Henriques" initials="CMH" userId="S-1-5-21-2137664245-1206520535-1971066577-43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1B24"/>
    <a:srgbClr val="F3F3F3"/>
    <a:srgbClr val="FFFFFF"/>
    <a:srgbClr val="363F49"/>
    <a:srgbClr val="545454"/>
    <a:srgbClr val="4D4E4E"/>
    <a:srgbClr val="EA5F4C"/>
    <a:srgbClr val="E97655"/>
    <a:srgbClr val="E89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438" autoAdjust="0"/>
    <p:restoredTop sz="97532" autoAdjust="0"/>
  </p:normalViewPr>
  <p:slideViewPr>
    <p:cSldViewPr snapToGrid="0" snapToObjects="1">
      <p:cViewPr varScale="1">
        <p:scale>
          <a:sx n="48" d="100"/>
          <a:sy n="48" d="100"/>
        </p:scale>
        <p:origin x="36" y="660"/>
      </p:cViewPr>
      <p:guideLst>
        <p:guide pos="7726"/>
        <p:guide orient="horz"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3852" y="-102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1B8411E-2229-4874-98F2-93C00B945C73}" type="datetimeFigureOut">
              <a:rPr lang="pt-BR" smtClean="0"/>
              <a:pPr/>
              <a:t>18/11/2024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57AC2FE-E0AD-4ADB-B83E-683D282A86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9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0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1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" y="10980770"/>
            <a:ext cx="24377647" cy="273523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7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3776945" y="0"/>
            <a:ext cx="729886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6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6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9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AD81-3AD4-9C46-856E-C08CF1183C6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432558" y="971906"/>
            <a:ext cx="687533" cy="687533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 charset="0"/>
              <a:cs typeface="Lato Light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415339" y="1039542"/>
            <a:ext cx="713903" cy="55383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399" b="1" smtClean="0">
                <a:solidFill>
                  <a:schemeClr val="bg1"/>
                </a:solidFill>
                <a:latin typeface="Lato Light" charset="0"/>
                <a:cs typeface="Lato Light" charset="0"/>
              </a:rPr>
              <a:pPr algn="ctr"/>
              <a:t>‹nº›</a:t>
            </a:fld>
            <a:endParaRPr lang="id-ID" sz="2399" b="1" dirty="0">
              <a:solidFill>
                <a:schemeClr val="bg1"/>
              </a:solidFill>
              <a:latin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43" r:id="rId2"/>
    <p:sldLayoutId id="2147484144" r:id="rId3"/>
  </p:sldLayoutIdLst>
  <p:hf sldNum="0" hdr="0" ftr="0" dt="0"/>
  <p:txStyles>
    <p:titleStyle>
      <a:lvl1pPr algn="l" defTabSz="1828403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0" indent="0" algn="l" defTabSz="182840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914201" indent="0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1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1828403" indent="0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3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2742606" indent="0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3656807" indent="0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8111" indent="-457102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311" indent="-457102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513" indent="-457102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716" indent="-457102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01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03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06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08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09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210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412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614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1-internet.sefaz.es.gov.br/faleconosco/formulario" TargetMode="External"/><Relationship Id="rId5" Type="http://schemas.openxmlformats.org/officeDocument/2006/relationships/image" Target="../media/image32.jp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1-internet.sefaz.es.gov.br/faleconosco/formulario" TargetMode="External"/><Relationship Id="rId5" Type="http://schemas.openxmlformats.org/officeDocument/2006/relationships/image" Target="../media/image3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fe-portal.svrs.rs.gov.br/Nff/" TargetMode="Externa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21176" y="7177993"/>
            <a:ext cx="22456474" cy="1413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6285" y="10604614"/>
            <a:ext cx="7916478" cy="3741397"/>
          </a:xfrm>
          <a:prstGeom prst="rect">
            <a:avLst/>
          </a:prstGeom>
          <a:noFill/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C43D9D-742A-69D6-863B-67DCAB4F62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2" y="11693769"/>
            <a:ext cx="3814210" cy="1710449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BF5A9652-3996-AC41-5E30-C95B77A77230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74" y="0"/>
                </a:lnTo>
                <a:lnTo>
                  <a:pt x="9143974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2B419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15A392E5-E87B-D9C6-6A61-912C379C586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82111" y="0"/>
            <a:ext cx="19674363" cy="13716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A8B51C4-4076-AAF1-72FD-55FC23FB35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2" y="12318012"/>
            <a:ext cx="3104452" cy="139216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A7C8B44-8A6B-A790-300D-BC79699B1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9677" y="11446733"/>
            <a:ext cx="5764136" cy="2727964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71AD2342-2058-8665-DEE9-6C0408C3CAD6}"/>
              </a:ext>
            </a:extLst>
          </p:cNvPr>
          <p:cNvSpPr txBox="1"/>
          <p:nvPr/>
        </p:nvSpPr>
        <p:spPr>
          <a:xfrm>
            <a:off x="8127937" y="5800296"/>
            <a:ext cx="7922701" cy="2690352"/>
          </a:xfrm>
          <a:prstGeom prst="rect">
            <a:avLst/>
          </a:prstGeom>
          <a:solidFill>
            <a:srgbClr val="A1C122"/>
          </a:solidFill>
        </p:spPr>
        <p:txBody>
          <a:bodyPr vert="horz" wrap="square" lIns="0" tIns="194945" rIns="0" bIns="0" rtlCol="0">
            <a:spAutoFit/>
          </a:bodyPr>
          <a:lstStyle/>
          <a:p>
            <a:pPr marL="352425" marR="365760" algn="just">
              <a:lnSpc>
                <a:spcPct val="101200"/>
              </a:lnSpc>
              <a:spcBef>
                <a:spcPts val="1535"/>
              </a:spcBef>
            </a:pPr>
            <a:r>
              <a:rPr sz="4000" spc="70" dirty="0">
                <a:solidFill>
                  <a:srgbClr val="2B4191"/>
                </a:solidFill>
                <a:latin typeface="Verdana"/>
                <a:cs typeface="Verdana"/>
              </a:rPr>
              <a:t>Manual</a:t>
            </a:r>
            <a:r>
              <a:rPr sz="4000" spc="-210" dirty="0">
                <a:solidFill>
                  <a:srgbClr val="2B4191"/>
                </a:solidFill>
                <a:latin typeface="Verdana"/>
                <a:cs typeface="Verdana"/>
              </a:rPr>
              <a:t> </a:t>
            </a:r>
            <a:r>
              <a:rPr sz="4000" spc="55" dirty="0">
                <a:solidFill>
                  <a:srgbClr val="2B4191"/>
                </a:solidFill>
                <a:latin typeface="Verdana"/>
                <a:cs typeface="Verdana"/>
              </a:rPr>
              <a:t>Nota</a:t>
            </a:r>
            <a:r>
              <a:rPr sz="4000" spc="-210" dirty="0">
                <a:solidFill>
                  <a:srgbClr val="2B4191"/>
                </a:solidFill>
                <a:latin typeface="Verdana"/>
                <a:cs typeface="Verdana"/>
              </a:rPr>
              <a:t> </a:t>
            </a:r>
            <a:r>
              <a:rPr sz="4000" spc="20" dirty="0">
                <a:solidFill>
                  <a:srgbClr val="2B4191"/>
                </a:solidFill>
                <a:latin typeface="Verdana"/>
                <a:cs typeface="Verdana"/>
              </a:rPr>
              <a:t>Fiscal</a:t>
            </a:r>
            <a:r>
              <a:rPr sz="4000" spc="-210" dirty="0">
                <a:solidFill>
                  <a:srgbClr val="2B4191"/>
                </a:solidFill>
                <a:latin typeface="Verdana"/>
                <a:cs typeface="Verdana"/>
              </a:rPr>
              <a:t> </a:t>
            </a:r>
            <a:r>
              <a:rPr sz="4000" spc="30" dirty="0">
                <a:solidFill>
                  <a:srgbClr val="2B4191"/>
                </a:solidFill>
                <a:latin typeface="Verdana"/>
                <a:cs typeface="Verdana"/>
              </a:rPr>
              <a:t>Fácil</a:t>
            </a:r>
            <a:r>
              <a:rPr sz="4000" spc="-20" dirty="0">
                <a:solidFill>
                  <a:srgbClr val="2B4191"/>
                </a:solidFill>
                <a:latin typeface="Verdana"/>
                <a:cs typeface="Verdana"/>
              </a:rPr>
              <a:t> </a:t>
            </a:r>
            <a:r>
              <a:rPr sz="4000" spc="-30" dirty="0">
                <a:solidFill>
                  <a:srgbClr val="2B4191"/>
                </a:solidFill>
                <a:latin typeface="Verdana"/>
                <a:cs typeface="Verdana"/>
              </a:rPr>
              <a:t>(NFF)</a:t>
            </a:r>
            <a:r>
              <a:rPr sz="4000" spc="-210" dirty="0">
                <a:solidFill>
                  <a:srgbClr val="2B4191"/>
                </a:solidFill>
                <a:latin typeface="Verdana"/>
                <a:cs typeface="Verdana"/>
              </a:rPr>
              <a:t> </a:t>
            </a:r>
            <a:r>
              <a:rPr sz="4000" spc="-165" dirty="0">
                <a:solidFill>
                  <a:srgbClr val="2B4191"/>
                </a:solidFill>
                <a:latin typeface="Verdana"/>
                <a:cs typeface="Verdana"/>
              </a:rPr>
              <a:t>-</a:t>
            </a:r>
            <a:r>
              <a:rPr sz="4000" spc="-210" dirty="0">
                <a:solidFill>
                  <a:srgbClr val="2B4191"/>
                </a:solidFill>
                <a:latin typeface="Verdana"/>
                <a:cs typeface="Verdana"/>
              </a:rPr>
              <a:t> </a:t>
            </a:r>
            <a:r>
              <a:rPr sz="4000" spc="100" dirty="0">
                <a:solidFill>
                  <a:srgbClr val="2B4191"/>
                </a:solidFill>
                <a:latin typeface="Verdana"/>
                <a:cs typeface="Verdana"/>
              </a:rPr>
              <a:t>Módulo</a:t>
            </a:r>
            <a:r>
              <a:rPr sz="4000" spc="-210" dirty="0">
                <a:solidFill>
                  <a:srgbClr val="2B4191"/>
                </a:solidFill>
                <a:latin typeface="Verdana"/>
                <a:cs typeface="Verdana"/>
              </a:rPr>
              <a:t> </a:t>
            </a:r>
            <a:r>
              <a:rPr sz="4000" spc="50" dirty="0">
                <a:solidFill>
                  <a:srgbClr val="2B4191"/>
                </a:solidFill>
                <a:latin typeface="Verdana"/>
                <a:cs typeface="Verdana"/>
              </a:rPr>
              <a:t>Produtor</a:t>
            </a:r>
            <a:r>
              <a:rPr sz="4000" dirty="0">
                <a:solidFill>
                  <a:srgbClr val="2B4191"/>
                </a:solidFill>
                <a:latin typeface="Verdana"/>
                <a:cs typeface="Verdana"/>
              </a:rPr>
              <a:t> </a:t>
            </a:r>
            <a:r>
              <a:rPr sz="4000" spc="40" dirty="0">
                <a:solidFill>
                  <a:srgbClr val="2B4191"/>
                </a:solidFill>
                <a:latin typeface="Verdana"/>
                <a:cs typeface="Verdana"/>
              </a:rPr>
              <a:t>Primário</a:t>
            </a:r>
            <a:r>
              <a:rPr sz="4000" spc="-210" dirty="0">
                <a:solidFill>
                  <a:srgbClr val="2B4191"/>
                </a:solidFill>
                <a:latin typeface="Verdana"/>
                <a:cs typeface="Verdana"/>
              </a:rPr>
              <a:t> </a:t>
            </a:r>
            <a:r>
              <a:rPr sz="4000" dirty="0">
                <a:solidFill>
                  <a:srgbClr val="2B4191"/>
                </a:solidFill>
                <a:latin typeface="Verdana"/>
                <a:cs typeface="Verdana"/>
              </a:rPr>
              <a:t>(PPR)</a:t>
            </a:r>
            <a:endParaRPr sz="4000" dirty="0">
              <a:latin typeface="Verdana"/>
              <a:cs typeface="Verdana"/>
            </a:endParaRPr>
          </a:p>
          <a:p>
            <a:pPr marL="352425" algn="just">
              <a:lnSpc>
                <a:spcPct val="100000"/>
              </a:lnSpc>
              <a:spcBef>
                <a:spcPts val="50"/>
              </a:spcBef>
            </a:pPr>
            <a:endParaRPr sz="40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8553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E01401D9-D9E2-90BD-A917-659593D6E778}"/>
              </a:ext>
            </a:extLst>
          </p:cNvPr>
          <p:cNvGrpSpPr/>
          <p:nvPr/>
        </p:nvGrpSpPr>
        <p:grpSpPr>
          <a:xfrm>
            <a:off x="1446074" y="1488286"/>
            <a:ext cx="7094811" cy="8316919"/>
            <a:chOff x="937788" y="243147"/>
            <a:chExt cx="4149725" cy="46355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E42B99A8-8284-B837-8B6F-21C25FA7C04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788" y="243147"/>
              <a:ext cx="2852815" cy="463534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4381E43-4321-EED3-90BB-B13142979454}"/>
                </a:ext>
              </a:extLst>
            </p:cNvPr>
            <p:cNvSpPr/>
            <p:nvPr/>
          </p:nvSpPr>
          <p:spPr>
            <a:xfrm>
              <a:off x="3790602" y="2184812"/>
              <a:ext cx="1290955" cy="304800"/>
            </a:xfrm>
            <a:custGeom>
              <a:avLst/>
              <a:gdLst/>
              <a:ahLst/>
              <a:cxnLst/>
              <a:rect l="l" t="t" r="r" b="b"/>
              <a:pathLst>
                <a:path w="1290954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290551" y="76183"/>
                  </a:lnTo>
                  <a:lnTo>
                    <a:pt x="1290551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8AFDEDE-AC94-3094-7BE2-56CD550970A9}"/>
                </a:ext>
              </a:extLst>
            </p:cNvPr>
            <p:cNvSpPr/>
            <p:nvPr/>
          </p:nvSpPr>
          <p:spPr>
            <a:xfrm>
              <a:off x="3790602" y="2184812"/>
              <a:ext cx="1290955" cy="304800"/>
            </a:xfrm>
            <a:custGeom>
              <a:avLst/>
              <a:gdLst/>
              <a:ahLst/>
              <a:cxnLst/>
              <a:rect l="l" t="t" r="r" b="b"/>
              <a:pathLst>
                <a:path w="1290954" h="304800">
                  <a:moveTo>
                    <a:pt x="1290551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290551" y="76183"/>
                  </a:lnTo>
                  <a:lnTo>
                    <a:pt x="1290551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481E88A-40C2-DAE6-904C-5E1E930F9E49}"/>
              </a:ext>
            </a:extLst>
          </p:cNvPr>
          <p:cNvSpPr txBox="1"/>
          <p:nvPr/>
        </p:nvSpPr>
        <p:spPr>
          <a:xfrm>
            <a:off x="10353372" y="4562958"/>
            <a:ext cx="677578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25" dirty="0">
                <a:latin typeface="Calibri"/>
                <a:cs typeface="Calibri"/>
              </a:rPr>
              <a:t>Tela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Dispositivo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Validado,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caso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esteja </a:t>
            </a:r>
            <a:r>
              <a:rPr b="1" dirty="0">
                <a:latin typeface="Calibri"/>
                <a:cs typeface="Calibri"/>
              </a:rPr>
              <a:t>tudo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correto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com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código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recebido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por SMS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44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2" name="object 10">
            <a:extLst>
              <a:ext uri="{FF2B5EF4-FFF2-40B4-BE49-F238E27FC236}">
                <a16:creationId xmlns:a16="http://schemas.microsoft.com/office/drawing/2014/main" id="{000F09E3-6819-B00A-1FE8-8B1D4C82B16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2224" y="1288896"/>
            <a:ext cx="5850321" cy="10719881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5D9A4152-7A36-A97B-8EC1-BB0515839D79}"/>
              </a:ext>
            </a:extLst>
          </p:cNvPr>
          <p:cNvGrpSpPr/>
          <p:nvPr/>
        </p:nvGrpSpPr>
        <p:grpSpPr>
          <a:xfrm>
            <a:off x="7404975" y="4291446"/>
            <a:ext cx="2439415" cy="552927"/>
            <a:chOff x="3572278" y="1295328"/>
            <a:chExt cx="1334770" cy="3175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3326C11-A674-82BF-2B58-38493CA740C7}"/>
                </a:ext>
              </a:extLst>
            </p:cNvPr>
            <p:cNvSpPr/>
            <p:nvPr/>
          </p:nvSpPr>
          <p:spPr>
            <a:xfrm>
              <a:off x="3578628" y="1301678"/>
              <a:ext cx="1322070" cy="304800"/>
            </a:xfrm>
            <a:custGeom>
              <a:avLst/>
              <a:gdLst/>
              <a:ahLst/>
              <a:cxnLst/>
              <a:rect l="l" t="t" r="r" b="b"/>
              <a:pathLst>
                <a:path w="1322070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321723" y="76184"/>
                  </a:lnTo>
                  <a:lnTo>
                    <a:pt x="1321723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A44F783-C8CD-A00B-F00D-753DFDE2DF2A}"/>
                </a:ext>
              </a:extLst>
            </p:cNvPr>
            <p:cNvSpPr/>
            <p:nvPr/>
          </p:nvSpPr>
          <p:spPr>
            <a:xfrm>
              <a:off x="3578628" y="1301678"/>
              <a:ext cx="1322070" cy="304800"/>
            </a:xfrm>
            <a:custGeom>
              <a:avLst/>
              <a:gdLst/>
              <a:ahLst/>
              <a:cxnLst/>
              <a:rect l="l" t="t" r="r" b="b"/>
              <a:pathLst>
                <a:path w="1322070" h="304800">
                  <a:moveTo>
                    <a:pt x="1321723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321723" y="76184"/>
                  </a:lnTo>
                  <a:lnTo>
                    <a:pt x="1321723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3">
            <a:extLst>
              <a:ext uri="{FF2B5EF4-FFF2-40B4-BE49-F238E27FC236}">
                <a16:creationId xmlns:a16="http://schemas.microsoft.com/office/drawing/2014/main" id="{D45C6BA1-6E98-87F5-7CAD-A91A08C1F785}"/>
              </a:ext>
            </a:extLst>
          </p:cNvPr>
          <p:cNvGrpSpPr/>
          <p:nvPr/>
        </p:nvGrpSpPr>
        <p:grpSpPr>
          <a:xfrm>
            <a:off x="7451946" y="5608058"/>
            <a:ext cx="2416205" cy="530809"/>
            <a:chOff x="3572278" y="1295328"/>
            <a:chExt cx="1334770" cy="317500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CD7A30E6-C951-C0D4-4CCB-0D143255490B}"/>
                </a:ext>
              </a:extLst>
            </p:cNvPr>
            <p:cNvSpPr/>
            <p:nvPr/>
          </p:nvSpPr>
          <p:spPr>
            <a:xfrm>
              <a:off x="3578628" y="1301678"/>
              <a:ext cx="1322070" cy="304800"/>
            </a:xfrm>
            <a:custGeom>
              <a:avLst/>
              <a:gdLst/>
              <a:ahLst/>
              <a:cxnLst/>
              <a:rect l="l" t="t" r="r" b="b"/>
              <a:pathLst>
                <a:path w="1322070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321723" y="76184"/>
                  </a:lnTo>
                  <a:lnTo>
                    <a:pt x="1321723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A3B86FC-9A4E-C0E0-DAAA-5C9415D57017}"/>
                </a:ext>
              </a:extLst>
            </p:cNvPr>
            <p:cNvSpPr/>
            <p:nvPr/>
          </p:nvSpPr>
          <p:spPr>
            <a:xfrm>
              <a:off x="3578628" y="1301678"/>
              <a:ext cx="1322070" cy="304800"/>
            </a:xfrm>
            <a:custGeom>
              <a:avLst/>
              <a:gdLst/>
              <a:ahLst/>
              <a:cxnLst/>
              <a:rect l="l" t="t" r="r" b="b"/>
              <a:pathLst>
                <a:path w="1322070" h="304800">
                  <a:moveTo>
                    <a:pt x="1321723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321723" y="76184"/>
                  </a:lnTo>
                  <a:lnTo>
                    <a:pt x="1321723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6">
            <a:extLst>
              <a:ext uri="{FF2B5EF4-FFF2-40B4-BE49-F238E27FC236}">
                <a16:creationId xmlns:a16="http://schemas.microsoft.com/office/drawing/2014/main" id="{9080B31A-1764-AF81-5EB7-6E9E2DE71B81}"/>
              </a:ext>
            </a:extLst>
          </p:cNvPr>
          <p:cNvSpPr txBox="1"/>
          <p:nvPr/>
        </p:nvSpPr>
        <p:spPr>
          <a:xfrm>
            <a:off x="10496819" y="4297239"/>
            <a:ext cx="9678347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Depois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dispositivo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validado,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será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solicitado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criação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um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PIN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segurança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será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solicitado </a:t>
            </a:r>
            <a:r>
              <a:rPr sz="2800" dirty="0">
                <a:latin typeface="Calibri"/>
                <a:cs typeface="Calibri"/>
              </a:rPr>
              <a:t>para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cada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pedido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aplicativo</a:t>
            </a:r>
            <a:r>
              <a:rPr sz="2800" spc="-20" dirty="0">
                <a:latin typeface="Calibri"/>
                <a:cs typeface="Calibri"/>
              </a:rPr>
              <a:t> NFF.</a:t>
            </a:r>
            <a:endParaRPr sz="2800" dirty="0">
              <a:latin typeface="Calibri"/>
              <a:cs typeface="Calibri"/>
            </a:endParaRPr>
          </a:p>
          <a:p>
            <a:pPr marL="46355" marR="37465"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Calibri"/>
                <a:cs typeface="Calibri"/>
              </a:rPr>
              <a:t>Confirmar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código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logo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em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seguida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clicar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em </a:t>
            </a:r>
            <a:r>
              <a:rPr sz="2800" b="1" spc="-10" dirty="0">
                <a:latin typeface="Calibri"/>
                <a:cs typeface="Calibri"/>
              </a:rPr>
              <a:t>CONCLUIR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67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C369F8CE-8B5D-1F89-0385-D1FE8A2EE031}"/>
              </a:ext>
            </a:extLst>
          </p:cNvPr>
          <p:cNvGrpSpPr/>
          <p:nvPr/>
        </p:nvGrpSpPr>
        <p:grpSpPr>
          <a:xfrm>
            <a:off x="1573212" y="2277910"/>
            <a:ext cx="8134992" cy="9866744"/>
            <a:chOff x="900382" y="374073"/>
            <a:chExt cx="3700145" cy="433324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3094981-CE39-C886-C38E-8DAD8E581DB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382" y="374073"/>
              <a:ext cx="2737145" cy="4333008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81F7B4D-44DC-D79A-ECA2-EF09F0ECBEB1}"/>
                </a:ext>
              </a:extLst>
            </p:cNvPr>
            <p:cNvSpPr/>
            <p:nvPr/>
          </p:nvSpPr>
          <p:spPr>
            <a:xfrm>
              <a:off x="1190797" y="1433577"/>
              <a:ext cx="1521460" cy="150495"/>
            </a:xfrm>
            <a:custGeom>
              <a:avLst/>
              <a:gdLst/>
              <a:ahLst/>
              <a:cxnLst/>
              <a:rect l="l" t="t" r="r" b="b"/>
              <a:pathLst>
                <a:path w="1521460" h="150494">
                  <a:moveTo>
                    <a:pt x="1521228" y="150472"/>
                  </a:moveTo>
                  <a:lnTo>
                    <a:pt x="0" y="150472"/>
                  </a:lnTo>
                  <a:lnTo>
                    <a:pt x="0" y="0"/>
                  </a:lnTo>
                  <a:lnTo>
                    <a:pt x="1521228" y="0"/>
                  </a:lnTo>
                  <a:lnTo>
                    <a:pt x="1521228" y="150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596859A-F660-EB87-0E2D-5D833DDDFFEB}"/>
                </a:ext>
              </a:extLst>
            </p:cNvPr>
            <p:cNvSpPr/>
            <p:nvPr/>
          </p:nvSpPr>
          <p:spPr>
            <a:xfrm>
              <a:off x="1190797" y="1433577"/>
              <a:ext cx="1521460" cy="150495"/>
            </a:xfrm>
            <a:custGeom>
              <a:avLst/>
              <a:gdLst/>
              <a:ahLst/>
              <a:cxnLst/>
              <a:rect l="l" t="t" r="r" b="b"/>
              <a:pathLst>
                <a:path w="1521460" h="150494">
                  <a:moveTo>
                    <a:pt x="0" y="0"/>
                  </a:moveTo>
                  <a:lnTo>
                    <a:pt x="1521228" y="0"/>
                  </a:lnTo>
                  <a:lnTo>
                    <a:pt x="1521228" y="150472"/>
                  </a:lnTo>
                  <a:lnTo>
                    <a:pt x="0" y="15047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2EE68C6-3B67-810A-309E-247FF671B9EB}"/>
                </a:ext>
              </a:extLst>
            </p:cNvPr>
            <p:cNvSpPr/>
            <p:nvPr/>
          </p:nvSpPr>
          <p:spPr>
            <a:xfrm>
              <a:off x="2400300" y="1283104"/>
              <a:ext cx="1022985" cy="119380"/>
            </a:xfrm>
            <a:custGeom>
              <a:avLst/>
              <a:gdLst/>
              <a:ahLst/>
              <a:cxnLst/>
              <a:rect l="l" t="t" r="r" b="b"/>
              <a:pathLst>
                <a:path w="1022985" h="119380">
                  <a:moveTo>
                    <a:pt x="1022465" y="119354"/>
                  </a:moveTo>
                  <a:lnTo>
                    <a:pt x="0" y="119354"/>
                  </a:lnTo>
                  <a:lnTo>
                    <a:pt x="0" y="0"/>
                  </a:lnTo>
                  <a:lnTo>
                    <a:pt x="1022465" y="0"/>
                  </a:lnTo>
                  <a:lnTo>
                    <a:pt x="1022465" y="119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A77CA0F-1470-CE63-A08B-43883EF4FAB5}"/>
                </a:ext>
              </a:extLst>
            </p:cNvPr>
            <p:cNvSpPr/>
            <p:nvPr/>
          </p:nvSpPr>
          <p:spPr>
            <a:xfrm>
              <a:off x="2400300" y="1283104"/>
              <a:ext cx="1022985" cy="119380"/>
            </a:xfrm>
            <a:custGeom>
              <a:avLst/>
              <a:gdLst/>
              <a:ahLst/>
              <a:cxnLst/>
              <a:rect l="l" t="t" r="r" b="b"/>
              <a:pathLst>
                <a:path w="1022985" h="119380">
                  <a:moveTo>
                    <a:pt x="0" y="0"/>
                  </a:moveTo>
                  <a:lnTo>
                    <a:pt x="1022465" y="0"/>
                  </a:lnTo>
                  <a:lnTo>
                    <a:pt x="1022465" y="119354"/>
                  </a:lnTo>
                  <a:lnTo>
                    <a:pt x="0" y="11935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F90AC06-8918-23A4-E760-1C54D139DC43}"/>
                </a:ext>
              </a:extLst>
            </p:cNvPr>
            <p:cNvSpPr/>
            <p:nvPr/>
          </p:nvSpPr>
          <p:spPr>
            <a:xfrm>
              <a:off x="1003762" y="2211630"/>
              <a:ext cx="1397000" cy="150495"/>
            </a:xfrm>
            <a:custGeom>
              <a:avLst/>
              <a:gdLst/>
              <a:ahLst/>
              <a:cxnLst/>
              <a:rect l="l" t="t" r="r" b="b"/>
              <a:pathLst>
                <a:path w="1397000" h="150494">
                  <a:moveTo>
                    <a:pt x="1396537" y="150472"/>
                  </a:moveTo>
                  <a:lnTo>
                    <a:pt x="0" y="150472"/>
                  </a:lnTo>
                  <a:lnTo>
                    <a:pt x="0" y="0"/>
                  </a:lnTo>
                  <a:lnTo>
                    <a:pt x="1396537" y="0"/>
                  </a:lnTo>
                  <a:lnTo>
                    <a:pt x="1396537" y="1504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71B86C4-8457-D8B4-92A2-E96170DD91C2}"/>
                </a:ext>
              </a:extLst>
            </p:cNvPr>
            <p:cNvSpPr/>
            <p:nvPr/>
          </p:nvSpPr>
          <p:spPr>
            <a:xfrm>
              <a:off x="1003762" y="2211630"/>
              <a:ext cx="1397000" cy="150495"/>
            </a:xfrm>
            <a:custGeom>
              <a:avLst/>
              <a:gdLst/>
              <a:ahLst/>
              <a:cxnLst/>
              <a:rect l="l" t="t" r="r" b="b"/>
              <a:pathLst>
                <a:path w="1397000" h="150494">
                  <a:moveTo>
                    <a:pt x="0" y="0"/>
                  </a:moveTo>
                  <a:lnTo>
                    <a:pt x="1396537" y="0"/>
                  </a:lnTo>
                  <a:lnTo>
                    <a:pt x="1396537" y="150472"/>
                  </a:lnTo>
                  <a:lnTo>
                    <a:pt x="0" y="15047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BDB3810-907F-3A5E-1A45-AE5FFBBE5EC4}"/>
                </a:ext>
              </a:extLst>
            </p:cNvPr>
            <p:cNvSpPr/>
            <p:nvPr/>
          </p:nvSpPr>
          <p:spPr>
            <a:xfrm>
              <a:off x="1190797" y="2393221"/>
              <a:ext cx="786130" cy="138430"/>
            </a:xfrm>
            <a:custGeom>
              <a:avLst/>
              <a:gdLst/>
              <a:ahLst/>
              <a:cxnLst/>
              <a:rect l="l" t="t" r="r" b="b"/>
              <a:pathLst>
                <a:path w="786130" h="138430">
                  <a:moveTo>
                    <a:pt x="785553" y="138003"/>
                  </a:moveTo>
                  <a:lnTo>
                    <a:pt x="0" y="138003"/>
                  </a:lnTo>
                  <a:lnTo>
                    <a:pt x="0" y="0"/>
                  </a:lnTo>
                  <a:lnTo>
                    <a:pt x="785553" y="0"/>
                  </a:lnTo>
                  <a:lnTo>
                    <a:pt x="785553" y="1380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589F8CCF-196B-31E3-5CC8-D43704646274}"/>
                </a:ext>
              </a:extLst>
            </p:cNvPr>
            <p:cNvSpPr/>
            <p:nvPr/>
          </p:nvSpPr>
          <p:spPr>
            <a:xfrm>
              <a:off x="1190797" y="2393221"/>
              <a:ext cx="786130" cy="138430"/>
            </a:xfrm>
            <a:custGeom>
              <a:avLst/>
              <a:gdLst/>
              <a:ahLst/>
              <a:cxnLst/>
              <a:rect l="l" t="t" r="r" b="b"/>
              <a:pathLst>
                <a:path w="786130" h="138430">
                  <a:moveTo>
                    <a:pt x="0" y="0"/>
                  </a:moveTo>
                  <a:lnTo>
                    <a:pt x="785553" y="0"/>
                  </a:lnTo>
                  <a:lnTo>
                    <a:pt x="785553" y="138003"/>
                  </a:lnTo>
                  <a:lnTo>
                    <a:pt x="0" y="13800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87BAA32-2B89-A2E7-7EBC-4F2E67C05D99}"/>
                </a:ext>
              </a:extLst>
            </p:cNvPr>
            <p:cNvSpPr/>
            <p:nvPr/>
          </p:nvSpPr>
          <p:spPr>
            <a:xfrm>
              <a:off x="1652154" y="2562343"/>
              <a:ext cx="1771014" cy="149860"/>
            </a:xfrm>
            <a:custGeom>
              <a:avLst/>
              <a:gdLst/>
              <a:ahLst/>
              <a:cxnLst/>
              <a:rect l="l" t="t" r="r" b="b"/>
              <a:pathLst>
                <a:path w="1771014" h="149860">
                  <a:moveTo>
                    <a:pt x="1770610" y="149683"/>
                  </a:moveTo>
                  <a:lnTo>
                    <a:pt x="0" y="149683"/>
                  </a:lnTo>
                  <a:lnTo>
                    <a:pt x="0" y="0"/>
                  </a:lnTo>
                  <a:lnTo>
                    <a:pt x="1770610" y="0"/>
                  </a:lnTo>
                  <a:lnTo>
                    <a:pt x="1770610" y="149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349E031-3ADF-265D-26E5-97B1C4B384B2}"/>
                </a:ext>
              </a:extLst>
            </p:cNvPr>
            <p:cNvSpPr/>
            <p:nvPr/>
          </p:nvSpPr>
          <p:spPr>
            <a:xfrm>
              <a:off x="1652154" y="2562343"/>
              <a:ext cx="1771014" cy="149860"/>
            </a:xfrm>
            <a:custGeom>
              <a:avLst/>
              <a:gdLst/>
              <a:ahLst/>
              <a:cxnLst/>
              <a:rect l="l" t="t" r="r" b="b"/>
              <a:pathLst>
                <a:path w="1771014" h="149860">
                  <a:moveTo>
                    <a:pt x="0" y="0"/>
                  </a:moveTo>
                  <a:lnTo>
                    <a:pt x="1770610" y="0"/>
                  </a:lnTo>
                  <a:lnTo>
                    <a:pt x="1770610" y="149683"/>
                  </a:lnTo>
                  <a:lnTo>
                    <a:pt x="0" y="14968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762C077C-8EA5-C0BE-3F41-5068923198E9}"/>
                </a:ext>
              </a:extLst>
            </p:cNvPr>
            <p:cNvSpPr/>
            <p:nvPr/>
          </p:nvSpPr>
          <p:spPr>
            <a:xfrm>
              <a:off x="1003761" y="2743145"/>
              <a:ext cx="1708785" cy="125095"/>
            </a:xfrm>
            <a:custGeom>
              <a:avLst/>
              <a:gdLst/>
              <a:ahLst/>
              <a:cxnLst/>
              <a:rect l="l" t="t" r="r" b="b"/>
              <a:pathLst>
                <a:path w="1708785" h="125094">
                  <a:moveTo>
                    <a:pt x="1708263" y="124745"/>
                  </a:moveTo>
                  <a:lnTo>
                    <a:pt x="0" y="124745"/>
                  </a:lnTo>
                  <a:lnTo>
                    <a:pt x="0" y="0"/>
                  </a:lnTo>
                  <a:lnTo>
                    <a:pt x="1708263" y="0"/>
                  </a:lnTo>
                  <a:lnTo>
                    <a:pt x="1708263" y="1247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C16AAED-16B6-8B93-7F96-7E6D0FD3B5B4}"/>
                </a:ext>
              </a:extLst>
            </p:cNvPr>
            <p:cNvSpPr/>
            <p:nvPr/>
          </p:nvSpPr>
          <p:spPr>
            <a:xfrm>
              <a:off x="1003761" y="2743145"/>
              <a:ext cx="1708785" cy="125095"/>
            </a:xfrm>
            <a:custGeom>
              <a:avLst/>
              <a:gdLst/>
              <a:ahLst/>
              <a:cxnLst/>
              <a:rect l="l" t="t" r="r" b="b"/>
              <a:pathLst>
                <a:path w="1708785" h="125094">
                  <a:moveTo>
                    <a:pt x="0" y="0"/>
                  </a:moveTo>
                  <a:lnTo>
                    <a:pt x="1708263" y="0"/>
                  </a:lnTo>
                  <a:lnTo>
                    <a:pt x="1708263" y="124745"/>
                  </a:lnTo>
                  <a:lnTo>
                    <a:pt x="0" y="12474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90733E2-BE9C-10C0-2809-FDE350D9CBCC}"/>
                </a:ext>
              </a:extLst>
            </p:cNvPr>
            <p:cNvSpPr/>
            <p:nvPr/>
          </p:nvSpPr>
          <p:spPr>
            <a:xfrm>
              <a:off x="3637528" y="3095055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152367" y="304736"/>
                  </a:move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956522" y="76183"/>
                  </a:lnTo>
                  <a:lnTo>
                    <a:pt x="956522" y="228551"/>
                  </a:lnTo>
                  <a:lnTo>
                    <a:pt x="152367" y="228551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DB1B36C-EEFC-2E10-1C01-33DBFD864F9A}"/>
                </a:ext>
              </a:extLst>
            </p:cNvPr>
            <p:cNvSpPr/>
            <p:nvPr/>
          </p:nvSpPr>
          <p:spPr>
            <a:xfrm>
              <a:off x="3637528" y="3095055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956522" y="228551"/>
                  </a:moveTo>
                  <a:lnTo>
                    <a:pt x="152367" y="228551"/>
                  </a:lnTo>
                  <a:lnTo>
                    <a:pt x="152367" y="304736"/>
                  </a:ln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956522" y="76183"/>
                  </a:lnTo>
                  <a:lnTo>
                    <a:pt x="956522" y="22855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13120054-C1B3-851F-ABAC-6DEF9DCBB542}"/>
              </a:ext>
            </a:extLst>
          </p:cNvPr>
          <p:cNvSpPr txBox="1">
            <a:spLocks/>
          </p:cNvSpPr>
          <p:nvPr/>
        </p:nvSpPr>
        <p:spPr>
          <a:xfrm>
            <a:off x="10455880" y="2063952"/>
            <a:ext cx="862978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1375410" marR="5080" indent="-1363345">
              <a:lnSpc>
                <a:spcPct val="100000"/>
              </a:lnSpc>
              <a:spcBef>
                <a:spcPts val="100"/>
              </a:spcBef>
            </a:pPr>
            <a:r>
              <a:rPr lang="pt-BR" sz="3600" spc="-25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Tela</a:t>
            </a:r>
            <a:r>
              <a:rPr lang="pt-BR" sz="3600" spc="-3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360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de</a:t>
            </a:r>
            <a:r>
              <a:rPr lang="pt-BR" sz="3600" spc="-3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360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Criação</a:t>
            </a:r>
            <a:r>
              <a:rPr lang="pt-BR" sz="3600" spc="-3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360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de</a:t>
            </a:r>
            <a:r>
              <a:rPr lang="pt-BR" sz="3600" spc="-25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360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Novo</a:t>
            </a:r>
            <a:r>
              <a:rPr lang="pt-BR" sz="3600" spc="-3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3600" spc="-1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Perfil</a:t>
            </a:r>
            <a:r>
              <a:rPr lang="pt-BR" sz="3600" spc="-3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3600" spc="-1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(Produtor</a:t>
            </a:r>
            <a:r>
              <a:rPr lang="pt-BR" sz="3600" spc="-25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3600" spc="-10"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Primário) Identificação</a:t>
            </a:r>
            <a:endParaRPr lang="pt-BR" sz="3600" spc="-10" dirty="0"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D523031-6163-3FDD-B9DC-684657F03BC9}"/>
              </a:ext>
            </a:extLst>
          </p:cNvPr>
          <p:cNvSpPr txBox="1"/>
          <p:nvPr/>
        </p:nvSpPr>
        <p:spPr>
          <a:xfrm>
            <a:off x="12056055" y="8159764"/>
            <a:ext cx="990899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Inserir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um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nome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propriedade,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logo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após </a:t>
            </a:r>
            <a:r>
              <a:rPr b="1" dirty="0">
                <a:latin typeface="Calibri"/>
                <a:cs typeface="Calibri"/>
              </a:rPr>
              <a:t>clicar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em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PRÓXIMO</a:t>
            </a:r>
            <a:endParaRPr dirty="0">
              <a:latin typeface="Calibri"/>
              <a:cs typeface="Calibri"/>
            </a:endParaRPr>
          </a:p>
          <a:p>
            <a:pPr marL="300355" marR="332740" algn="ctr">
              <a:lnSpc>
                <a:spcPct val="100000"/>
              </a:lnSpc>
              <a:spcBef>
                <a:spcPts val="10"/>
              </a:spcBef>
            </a:pP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(Esse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nome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apenas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identificação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dentro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do </a:t>
            </a:r>
            <a:r>
              <a:rPr b="1" spc="-10" dirty="0">
                <a:latin typeface="Calibri"/>
                <a:cs typeface="Calibri"/>
              </a:rPr>
              <a:t>aplicativo).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79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9BD8EF91-32AA-FB94-FE58-079A528C3BDF}"/>
              </a:ext>
            </a:extLst>
          </p:cNvPr>
          <p:cNvGrpSpPr/>
          <p:nvPr/>
        </p:nvGrpSpPr>
        <p:grpSpPr>
          <a:xfrm>
            <a:off x="1481115" y="1264596"/>
            <a:ext cx="7273779" cy="10369994"/>
            <a:chOff x="949349" y="243482"/>
            <a:chExt cx="3952240" cy="451993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E48D724B-3F2D-A787-F8AA-51A84DA04D1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9349" y="243482"/>
              <a:ext cx="2604048" cy="4519709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FE0D15D-F85B-2F5C-70E3-C2130C84F77A}"/>
                </a:ext>
              </a:extLst>
            </p:cNvPr>
            <p:cNvSpPr/>
            <p:nvPr/>
          </p:nvSpPr>
          <p:spPr>
            <a:xfrm>
              <a:off x="1481116" y="2459006"/>
              <a:ext cx="3414395" cy="474345"/>
            </a:xfrm>
            <a:custGeom>
              <a:avLst/>
              <a:gdLst/>
              <a:ahLst/>
              <a:cxnLst/>
              <a:rect l="l" t="t" r="r" b="b"/>
              <a:pathLst>
                <a:path w="3414395" h="474344">
                  <a:moveTo>
                    <a:pt x="3402414" y="473753"/>
                  </a:moveTo>
                  <a:lnTo>
                    <a:pt x="146199" y="227903"/>
                  </a:lnTo>
                  <a:lnTo>
                    <a:pt x="140464" y="303871"/>
                  </a:lnTo>
                  <a:lnTo>
                    <a:pt x="0" y="140464"/>
                  </a:lnTo>
                  <a:lnTo>
                    <a:pt x="163407" y="0"/>
                  </a:lnTo>
                  <a:lnTo>
                    <a:pt x="157671" y="75967"/>
                  </a:lnTo>
                  <a:lnTo>
                    <a:pt x="3413886" y="321818"/>
                  </a:lnTo>
                  <a:lnTo>
                    <a:pt x="3402414" y="4737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AB44FA3-B257-941B-EBB3-C0176F5FAC9E}"/>
                </a:ext>
              </a:extLst>
            </p:cNvPr>
            <p:cNvSpPr/>
            <p:nvPr/>
          </p:nvSpPr>
          <p:spPr>
            <a:xfrm>
              <a:off x="1481116" y="2459006"/>
              <a:ext cx="3414395" cy="474345"/>
            </a:xfrm>
            <a:custGeom>
              <a:avLst/>
              <a:gdLst/>
              <a:ahLst/>
              <a:cxnLst/>
              <a:rect l="l" t="t" r="r" b="b"/>
              <a:pathLst>
                <a:path w="3414395" h="474344">
                  <a:moveTo>
                    <a:pt x="3402414" y="473753"/>
                  </a:moveTo>
                  <a:lnTo>
                    <a:pt x="146199" y="227903"/>
                  </a:lnTo>
                  <a:lnTo>
                    <a:pt x="140464" y="303871"/>
                  </a:lnTo>
                  <a:lnTo>
                    <a:pt x="0" y="140464"/>
                  </a:lnTo>
                  <a:lnTo>
                    <a:pt x="163407" y="0"/>
                  </a:lnTo>
                  <a:lnTo>
                    <a:pt x="157671" y="75967"/>
                  </a:lnTo>
                  <a:lnTo>
                    <a:pt x="3413886" y="321818"/>
                  </a:lnTo>
                  <a:lnTo>
                    <a:pt x="3402414" y="47375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9">
            <a:extLst>
              <a:ext uri="{FF2B5EF4-FFF2-40B4-BE49-F238E27FC236}">
                <a16:creationId xmlns:a16="http://schemas.microsoft.com/office/drawing/2014/main" id="{D6EA87B3-5941-9730-6AAE-78F9B00DE869}"/>
              </a:ext>
            </a:extLst>
          </p:cNvPr>
          <p:cNvGrpSpPr/>
          <p:nvPr/>
        </p:nvGrpSpPr>
        <p:grpSpPr>
          <a:xfrm>
            <a:off x="6547541" y="4708188"/>
            <a:ext cx="3082842" cy="822110"/>
            <a:chOff x="3687609" y="1832949"/>
            <a:chExt cx="1380490" cy="454659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B2ECED7-8A72-9F45-986A-F72F0180AB1D}"/>
                </a:ext>
              </a:extLst>
            </p:cNvPr>
            <p:cNvSpPr/>
            <p:nvPr/>
          </p:nvSpPr>
          <p:spPr>
            <a:xfrm>
              <a:off x="3693959" y="1839299"/>
              <a:ext cx="1367790" cy="441959"/>
            </a:xfrm>
            <a:custGeom>
              <a:avLst/>
              <a:gdLst/>
              <a:ahLst/>
              <a:cxnLst/>
              <a:rect l="l" t="t" r="r" b="b"/>
              <a:pathLst>
                <a:path w="1367789" h="441960">
                  <a:moveTo>
                    <a:pt x="176979" y="441914"/>
                  </a:moveTo>
                  <a:lnTo>
                    <a:pt x="0" y="318990"/>
                  </a:lnTo>
                  <a:lnTo>
                    <a:pt x="122924" y="142011"/>
                  </a:lnTo>
                  <a:lnTo>
                    <a:pt x="136438" y="216987"/>
                  </a:lnTo>
                  <a:lnTo>
                    <a:pt x="1340308" y="0"/>
                  </a:lnTo>
                  <a:lnTo>
                    <a:pt x="1367335" y="149951"/>
                  </a:lnTo>
                  <a:lnTo>
                    <a:pt x="163465" y="366938"/>
                  </a:lnTo>
                  <a:lnTo>
                    <a:pt x="176979" y="441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CB606B03-9155-84FE-5F6A-474B677DD8D8}"/>
                </a:ext>
              </a:extLst>
            </p:cNvPr>
            <p:cNvSpPr/>
            <p:nvPr/>
          </p:nvSpPr>
          <p:spPr>
            <a:xfrm>
              <a:off x="3693959" y="1839299"/>
              <a:ext cx="1367790" cy="441959"/>
            </a:xfrm>
            <a:custGeom>
              <a:avLst/>
              <a:gdLst/>
              <a:ahLst/>
              <a:cxnLst/>
              <a:rect l="l" t="t" r="r" b="b"/>
              <a:pathLst>
                <a:path w="1367789" h="441960">
                  <a:moveTo>
                    <a:pt x="1367335" y="149951"/>
                  </a:moveTo>
                  <a:lnTo>
                    <a:pt x="163465" y="366938"/>
                  </a:lnTo>
                  <a:lnTo>
                    <a:pt x="176979" y="441914"/>
                  </a:lnTo>
                  <a:lnTo>
                    <a:pt x="0" y="318990"/>
                  </a:lnTo>
                  <a:lnTo>
                    <a:pt x="122924" y="142011"/>
                  </a:lnTo>
                  <a:lnTo>
                    <a:pt x="136438" y="216987"/>
                  </a:lnTo>
                  <a:lnTo>
                    <a:pt x="1340308" y="0"/>
                  </a:lnTo>
                  <a:lnTo>
                    <a:pt x="1367335" y="14995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6">
            <a:extLst>
              <a:ext uri="{FF2B5EF4-FFF2-40B4-BE49-F238E27FC236}">
                <a16:creationId xmlns:a16="http://schemas.microsoft.com/office/drawing/2014/main" id="{E2AC92D7-97CB-FD84-D45C-88F2F0F8F668}"/>
              </a:ext>
            </a:extLst>
          </p:cNvPr>
          <p:cNvSpPr txBox="1">
            <a:spLocks/>
          </p:cNvSpPr>
          <p:nvPr/>
        </p:nvSpPr>
        <p:spPr>
          <a:xfrm>
            <a:off x="6966942" y="1206945"/>
            <a:ext cx="13052582" cy="125931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5179695" marR="5080" indent="-1503680">
              <a:lnSpc>
                <a:spcPct val="100000"/>
              </a:lnSpc>
              <a:spcBef>
                <a:spcPts val="100"/>
              </a:spcBef>
            </a:pPr>
            <a:r>
              <a:rPr lang="pt-BR" sz="3600" spc="-25" dirty="0">
                <a:latin typeface="+mn-lt"/>
              </a:rPr>
              <a:t>Tela</a:t>
            </a:r>
            <a:r>
              <a:rPr lang="pt-BR" sz="3600" spc="-30" dirty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de</a:t>
            </a:r>
            <a:r>
              <a:rPr lang="pt-BR" sz="3600" spc="-30" dirty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Criação</a:t>
            </a:r>
            <a:r>
              <a:rPr lang="pt-BR" sz="3600" spc="-30" dirty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de</a:t>
            </a:r>
            <a:r>
              <a:rPr lang="pt-BR" sz="3600" spc="-25" dirty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Novo</a:t>
            </a:r>
            <a:r>
              <a:rPr lang="pt-BR" sz="3600" spc="-30" dirty="0">
                <a:latin typeface="+mn-lt"/>
              </a:rPr>
              <a:t> </a:t>
            </a:r>
            <a:r>
              <a:rPr lang="pt-BR" sz="3600" spc="-10" dirty="0">
                <a:latin typeface="+mn-lt"/>
              </a:rPr>
              <a:t>Perfil</a:t>
            </a:r>
            <a:r>
              <a:rPr lang="pt-BR" sz="3600" spc="-30" dirty="0">
                <a:latin typeface="+mn-lt"/>
              </a:rPr>
              <a:t> </a:t>
            </a:r>
            <a:r>
              <a:rPr lang="pt-BR" sz="3600" spc="-10" dirty="0">
                <a:latin typeface="+mn-lt"/>
              </a:rPr>
              <a:t>(Produtor</a:t>
            </a:r>
            <a:r>
              <a:rPr lang="pt-BR" sz="3600" spc="-25" dirty="0">
                <a:latin typeface="+mn-lt"/>
              </a:rPr>
              <a:t> </a:t>
            </a:r>
            <a:r>
              <a:rPr lang="pt-BR" sz="3600" spc="-10" dirty="0">
                <a:latin typeface="+mn-lt"/>
              </a:rPr>
              <a:t>Primário) Produtos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A851C7D8-2B69-DD61-3FA1-8914B3D950AD}"/>
              </a:ext>
            </a:extLst>
          </p:cNvPr>
          <p:cNvSpPr txBox="1"/>
          <p:nvPr/>
        </p:nvSpPr>
        <p:spPr>
          <a:xfrm>
            <a:off x="10638766" y="4205724"/>
            <a:ext cx="88349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0383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Nesta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tela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possível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você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selecionar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entre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suas </a:t>
            </a:r>
            <a:r>
              <a:rPr b="1" spc="-10" dirty="0">
                <a:latin typeface="Calibri"/>
                <a:cs typeface="Calibri"/>
              </a:rPr>
              <a:t>propriedades(caso </a:t>
            </a:r>
            <a:r>
              <a:rPr b="1" dirty="0">
                <a:latin typeface="Calibri"/>
                <a:cs typeface="Calibri"/>
              </a:rPr>
              <a:t>tenha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mais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que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uma)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1DEE6723-8591-7426-5345-CA025078146D}"/>
              </a:ext>
            </a:extLst>
          </p:cNvPr>
          <p:cNvSpPr txBox="1"/>
          <p:nvPr/>
        </p:nvSpPr>
        <p:spPr>
          <a:xfrm>
            <a:off x="11287919" y="6598505"/>
            <a:ext cx="873160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28575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No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highlight>
                  <a:srgbClr val="00FFFF"/>
                </a:highlight>
                <a:latin typeface="Calibri"/>
                <a:cs typeface="Calibri"/>
              </a:rPr>
              <a:t>“+”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você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cadastra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produto vendido</a:t>
            </a:r>
            <a:endParaRPr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dirty="0">
                <a:latin typeface="Calibri"/>
                <a:cs typeface="Calibri"/>
              </a:rPr>
              <a:t>(não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é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necessário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cadastrar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todos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uma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vez,</a:t>
            </a:r>
            <a:r>
              <a:rPr spc="-20" dirty="0">
                <a:latin typeface="Calibri"/>
                <a:cs typeface="Calibri"/>
              </a:rPr>
              <a:t> pois </a:t>
            </a:r>
            <a:r>
              <a:rPr dirty="0">
                <a:latin typeface="Calibri"/>
                <a:cs typeface="Calibri"/>
              </a:rPr>
              <a:t>podem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ser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adicionados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posteriormente).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17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4">
            <a:extLst>
              <a:ext uri="{FF2B5EF4-FFF2-40B4-BE49-F238E27FC236}">
                <a16:creationId xmlns:a16="http://schemas.microsoft.com/office/drawing/2014/main" id="{57A5B419-B457-3ABA-3EC6-A0796EB9DC94}"/>
              </a:ext>
            </a:extLst>
          </p:cNvPr>
          <p:cNvGrpSpPr/>
          <p:nvPr/>
        </p:nvGrpSpPr>
        <p:grpSpPr>
          <a:xfrm>
            <a:off x="1614617" y="1844701"/>
            <a:ext cx="8502149" cy="9789889"/>
            <a:chOff x="953136" y="243482"/>
            <a:chExt cx="3682365" cy="4590415"/>
          </a:xfrm>
        </p:grpSpPr>
        <p:sp>
          <p:nvSpPr>
            <p:cNvPr id="3" name="object 5">
              <a:extLst>
                <a:ext uri="{FF2B5EF4-FFF2-40B4-BE49-F238E27FC236}">
                  <a16:creationId xmlns:a16="http://schemas.microsoft.com/office/drawing/2014/main" id="{E3638396-8485-EC62-D63C-B82655037D7D}"/>
                </a:ext>
              </a:extLst>
            </p:cNvPr>
            <p:cNvSpPr/>
            <p:nvPr/>
          </p:nvSpPr>
          <p:spPr>
            <a:xfrm>
              <a:off x="3131131" y="1901052"/>
              <a:ext cx="1461135" cy="809625"/>
            </a:xfrm>
            <a:custGeom>
              <a:avLst/>
              <a:gdLst/>
              <a:ahLst/>
              <a:cxnLst/>
              <a:rect l="l" t="t" r="r" b="b"/>
              <a:pathLst>
                <a:path w="1461135" h="809625">
                  <a:moveTo>
                    <a:pt x="202496" y="809192"/>
                  </a:moveTo>
                  <a:lnTo>
                    <a:pt x="0" y="735523"/>
                  </a:lnTo>
                  <a:lnTo>
                    <a:pt x="73669" y="533026"/>
                  </a:lnTo>
                  <a:lnTo>
                    <a:pt x="105876" y="602067"/>
                  </a:lnTo>
                  <a:lnTo>
                    <a:pt x="1396522" y="0"/>
                  </a:lnTo>
                  <a:lnTo>
                    <a:pt x="1460936" y="138083"/>
                  </a:lnTo>
                  <a:lnTo>
                    <a:pt x="170289" y="740150"/>
                  </a:lnTo>
                  <a:lnTo>
                    <a:pt x="202496" y="809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BB72AAF2-0805-F49B-C48F-A759FFFF56E5}"/>
                </a:ext>
              </a:extLst>
            </p:cNvPr>
            <p:cNvSpPr/>
            <p:nvPr/>
          </p:nvSpPr>
          <p:spPr>
            <a:xfrm>
              <a:off x="3131131" y="1901052"/>
              <a:ext cx="1461135" cy="809625"/>
            </a:xfrm>
            <a:custGeom>
              <a:avLst/>
              <a:gdLst/>
              <a:ahLst/>
              <a:cxnLst/>
              <a:rect l="l" t="t" r="r" b="b"/>
              <a:pathLst>
                <a:path w="1461135" h="809625">
                  <a:moveTo>
                    <a:pt x="1460936" y="138083"/>
                  </a:moveTo>
                  <a:lnTo>
                    <a:pt x="170289" y="740150"/>
                  </a:lnTo>
                  <a:lnTo>
                    <a:pt x="202496" y="809192"/>
                  </a:lnTo>
                  <a:lnTo>
                    <a:pt x="0" y="735523"/>
                  </a:lnTo>
                  <a:lnTo>
                    <a:pt x="73669" y="533026"/>
                  </a:lnTo>
                  <a:lnTo>
                    <a:pt x="105876" y="602067"/>
                  </a:lnTo>
                  <a:lnTo>
                    <a:pt x="1396522" y="0"/>
                  </a:lnTo>
                  <a:lnTo>
                    <a:pt x="1460936" y="13808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4EBD5037-D7D3-014C-805E-1193F601F956}"/>
                </a:ext>
              </a:extLst>
            </p:cNvPr>
            <p:cNvSpPr/>
            <p:nvPr/>
          </p:nvSpPr>
          <p:spPr>
            <a:xfrm>
              <a:off x="3109222" y="3498594"/>
              <a:ext cx="1506220" cy="372110"/>
            </a:xfrm>
            <a:custGeom>
              <a:avLst/>
              <a:gdLst/>
              <a:ahLst/>
              <a:cxnLst/>
              <a:rect l="l" t="t" r="r" b="b"/>
              <a:pathLst>
                <a:path w="1506220" h="372110">
                  <a:moveTo>
                    <a:pt x="161060" y="371692"/>
                  </a:moveTo>
                  <a:lnTo>
                    <a:pt x="0" y="243716"/>
                  </a:lnTo>
                  <a:lnTo>
                    <a:pt x="127976" y="82656"/>
                  </a:lnTo>
                  <a:lnTo>
                    <a:pt x="136247" y="154915"/>
                  </a:lnTo>
                  <a:lnTo>
                    <a:pt x="1489658" y="0"/>
                  </a:lnTo>
                  <a:lnTo>
                    <a:pt x="1506200" y="144517"/>
                  </a:lnTo>
                  <a:lnTo>
                    <a:pt x="152789" y="299433"/>
                  </a:lnTo>
                  <a:lnTo>
                    <a:pt x="161060" y="371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6B223662-E08C-27CD-9B57-A418D612AC5D}"/>
                </a:ext>
              </a:extLst>
            </p:cNvPr>
            <p:cNvSpPr/>
            <p:nvPr/>
          </p:nvSpPr>
          <p:spPr>
            <a:xfrm>
              <a:off x="3109222" y="3498594"/>
              <a:ext cx="1506220" cy="372110"/>
            </a:xfrm>
            <a:custGeom>
              <a:avLst/>
              <a:gdLst/>
              <a:ahLst/>
              <a:cxnLst/>
              <a:rect l="l" t="t" r="r" b="b"/>
              <a:pathLst>
                <a:path w="1506220" h="372110">
                  <a:moveTo>
                    <a:pt x="1506200" y="144517"/>
                  </a:moveTo>
                  <a:lnTo>
                    <a:pt x="152789" y="299433"/>
                  </a:lnTo>
                  <a:lnTo>
                    <a:pt x="161060" y="371692"/>
                  </a:lnTo>
                  <a:lnTo>
                    <a:pt x="0" y="243716"/>
                  </a:lnTo>
                  <a:lnTo>
                    <a:pt x="127976" y="82656"/>
                  </a:lnTo>
                  <a:lnTo>
                    <a:pt x="136247" y="154915"/>
                  </a:lnTo>
                  <a:lnTo>
                    <a:pt x="1489658" y="0"/>
                  </a:lnTo>
                  <a:lnTo>
                    <a:pt x="1506200" y="14451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E33C5428-7760-89B9-E45A-3C8EDF84A08C}"/>
                </a:ext>
              </a:extLst>
            </p:cNvPr>
            <p:cNvSpPr/>
            <p:nvPr/>
          </p:nvSpPr>
          <p:spPr>
            <a:xfrm>
              <a:off x="3091613" y="1244626"/>
              <a:ext cx="1524635" cy="600075"/>
            </a:xfrm>
            <a:custGeom>
              <a:avLst/>
              <a:gdLst/>
              <a:ahLst/>
              <a:cxnLst/>
              <a:rect l="l" t="t" r="r" b="b"/>
              <a:pathLst>
                <a:path w="1524635" h="600075">
                  <a:moveTo>
                    <a:pt x="187774" y="599554"/>
                  </a:moveTo>
                  <a:lnTo>
                    <a:pt x="0" y="493851"/>
                  </a:lnTo>
                  <a:lnTo>
                    <a:pt x="105702" y="306077"/>
                  </a:lnTo>
                  <a:lnTo>
                    <a:pt x="126220" y="379446"/>
                  </a:lnTo>
                  <a:lnTo>
                    <a:pt x="1483068" y="0"/>
                  </a:lnTo>
                  <a:lnTo>
                    <a:pt x="1524104" y="146738"/>
                  </a:lnTo>
                  <a:lnTo>
                    <a:pt x="167255" y="526184"/>
                  </a:lnTo>
                  <a:lnTo>
                    <a:pt x="187774" y="5995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F8468DEF-1DE5-5DA4-CBC5-878E4B643872}"/>
                </a:ext>
              </a:extLst>
            </p:cNvPr>
            <p:cNvSpPr/>
            <p:nvPr/>
          </p:nvSpPr>
          <p:spPr>
            <a:xfrm>
              <a:off x="3091613" y="1244626"/>
              <a:ext cx="1524635" cy="600075"/>
            </a:xfrm>
            <a:custGeom>
              <a:avLst/>
              <a:gdLst/>
              <a:ahLst/>
              <a:cxnLst/>
              <a:rect l="l" t="t" r="r" b="b"/>
              <a:pathLst>
                <a:path w="1524635" h="600075">
                  <a:moveTo>
                    <a:pt x="1524104" y="146738"/>
                  </a:moveTo>
                  <a:lnTo>
                    <a:pt x="167255" y="526184"/>
                  </a:lnTo>
                  <a:lnTo>
                    <a:pt x="187774" y="599554"/>
                  </a:lnTo>
                  <a:lnTo>
                    <a:pt x="0" y="493851"/>
                  </a:lnTo>
                  <a:lnTo>
                    <a:pt x="105702" y="306077"/>
                  </a:lnTo>
                  <a:lnTo>
                    <a:pt x="126220" y="379446"/>
                  </a:lnTo>
                  <a:lnTo>
                    <a:pt x="1483068" y="0"/>
                  </a:lnTo>
                  <a:lnTo>
                    <a:pt x="1524104" y="14673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D8EB5556-170C-B44F-C502-E5B8440C2189}"/>
                </a:ext>
              </a:extLst>
            </p:cNvPr>
            <p:cNvSpPr/>
            <p:nvPr/>
          </p:nvSpPr>
          <p:spPr>
            <a:xfrm>
              <a:off x="3121020" y="2689263"/>
              <a:ext cx="1508125" cy="744220"/>
            </a:xfrm>
            <a:custGeom>
              <a:avLst/>
              <a:gdLst/>
              <a:ahLst/>
              <a:cxnLst/>
              <a:rect l="l" t="t" r="r" b="b"/>
              <a:pathLst>
                <a:path w="1508125" h="744220">
                  <a:moveTo>
                    <a:pt x="189248" y="743937"/>
                  </a:moveTo>
                  <a:lnTo>
                    <a:pt x="0" y="663295"/>
                  </a:lnTo>
                  <a:lnTo>
                    <a:pt x="80642" y="474046"/>
                  </a:lnTo>
                  <a:lnTo>
                    <a:pt x="107793" y="541519"/>
                  </a:lnTo>
                  <a:lnTo>
                    <a:pt x="1453487" y="0"/>
                  </a:lnTo>
                  <a:lnTo>
                    <a:pt x="1507790" y="134945"/>
                  </a:lnTo>
                  <a:lnTo>
                    <a:pt x="162097" y="676465"/>
                  </a:lnTo>
                  <a:lnTo>
                    <a:pt x="189248" y="74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26573BBD-C77A-7EB4-8183-16B9FCDD9DA2}"/>
                </a:ext>
              </a:extLst>
            </p:cNvPr>
            <p:cNvSpPr/>
            <p:nvPr/>
          </p:nvSpPr>
          <p:spPr>
            <a:xfrm>
              <a:off x="3121020" y="2689263"/>
              <a:ext cx="1508125" cy="744220"/>
            </a:xfrm>
            <a:custGeom>
              <a:avLst/>
              <a:gdLst/>
              <a:ahLst/>
              <a:cxnLst/>
              <a:rect l="l" t="t" r="r" b="b"/>
              <a:pathLst>
                <a:path w="1508125" h="744220">
                  <a:moveTo>
                    <a:pt x="1507790" y="134945"/>
                  </a:moveTo>
                  <a:lnTo>
                    <a:pt x="162097" y="676465"/>
                  </a:lnTo>
                  <a:lnTo>
                    <a:pt x="189248" y="743937"/>
                  </a:lnTo>
                  <a:lnTo>
                    <a:pt x="0" y="663295"/>
                  </a:lnTo>
                  <a:lnTo>
                    <a:pt x="80642" y="474046"/>
                  </a:lnTo>
                  <a:lnTo>
                    <a:pt x="107793" y="541519"/>
                  </a:lnTo>
                  <a:lnTo>
                    <a:pt x="1453487" y="0"/>
                  </a:lnTo>
                  <a:lnTo>
                    <a:pt x="1507790" y="13494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3">
              <a:extLst>
                <a:ext uri="{FF2B5EF4-FFF2-40B4-BE49-F238E27FC236}">
                  <a16:creationId xmlns:a16="http://schemas.microsoft.com/office/drawing/2014/main" id="{DEB9C5B8-5C1A-4647-4430-28E05475CC3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136" y="243482"/>
              <a:ext cx="2117368" cy="4589999"/>
            </a:xfrm>
            <a:prstGeom prst="rect">
              <a:avLst/>
            </a:prstGeom>
          </p:spPr>
        </p:pic>
      </p:grpSp>
      <p:sp>
        <p:nvSpPr>
          <p:cNvPr id="12" name="object 2">
            <a:extLst>
              <a:ext uri="{FF2B5EF4-FFF2-40B4-BE49-F238E27FC236}">
                <a16:creationId xmlns:a16="http://schemas.microsoft.com/office/drawing/2014/main" id="{49A58CC4-C3FA-AE2A-3292-2E3E0B1A68D1}"/>
              </a:ext>
            </a:extLst>
          </p:cNvPr>
          <p:cNvSpPr txBox="1">
            <a:spLocks/>
          </p:cNvSpPr>
          <p:nvPr/>
        </p:nvSpPr>
        <p:spPr>
          <a:xfrm>
            <a:off x="7433870" y="1148529"/>
            <a:ext cx="13422232" cy="125931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5179695" marR="5080" indent="-1503680">
              <a:lnSpc>
                <a:spcPct val="100000"/>
              </a:lnSpc>
              <a:spcBef>
                <a:spcPts val="100"/>
              </a:spcBef>
            </a:pPr>
            <a:r>
              <a:rPr lang="pt-BR" sz="3600" spc="-25">
                <a:latin typeface="+mn-lt"/>
              </a:rPr>
              <a:t>Tela</a:t>
            </a:r>
            <a:r>
              <a:rPr lang="pt-BR" sz="3600" spc="-30">
                <a:latin typeface="+mn-lt"/>
              </a:rPr>
              <a:t> </a:t>
            </a:r>
            <a:r>
              <a:rPr lang="pt-BR" sz="3600">
                <a:latin typeface="+mn-lt"/>
              </a:rPr>
              <a:t>de</a:t>
            </a:r>
            <a:r>
              <a:rPr lang="pt-BR" sz="3600" spc="-30">
                <a:latin typeface="+mn-lt"/>
              </a:rPr>
              <a:t> </a:t>
            </a:r>
            <a:r>
              <a:rPr lang="pt-BR" sz="3600">
                <a:latin typeface="+mn-lt"/>
              </a:rPr>
              <a:t>Criação</a:t>
            </a:r>
            <a:r>
              <a:rPr lang="pt-BR" sz="3600" spc="-30">
                <a:latin typeface="+mn-lt"/>
              </a:rPr>
              <a:t> </a:t>
            </a:r>
            <a:r>
              <a:rPr lang="pt-BR" sz="3600">
                <a:latin typeface="+mn-lt"/>
              </a:rPr>
              <a:t>de</a:t>
            </a:r>
            <a:r>
              <a:rPr lang="pt-BR" sz="3600" spc="-25">
                <a:latin typeface="+mn-lt"/>
              </a:rPr>
              <a:t> </a:t>
            </a:r>
            <a:r>
              <a:rPr lang="pt-BR" sz="3600">
                <a:latin typeface="+mn-lt"/>
              </a:rPr>
              <a:t>Novo</a:t>
            </a:r>
            <a:r>
              <a:rPr lang="pt-BR" sz="3600" spc="-30">
                <a:latin typeface="+mn-lt"/>
              </a:rPr>
              <a:t> </a:t>
            </a:r>
            <a:r>
              <a:rPr lang="pt-BR" sz="3600" spc="-10">
                <a:latin typeface="+mn-lt"/>
              </a:rPr>
              <a:t>Perfil</a:t>
            </a:r>
            <a:r>
              <a:rPr lang="pt-BR" sz="3600" spc="-30">
                <a:latin typeface="+mn-lt"/>
              </a:rPr>
              <a:t> </a:t>
            </a:r>
            <a:r>
              <a:rPr lang="pt-BR" sz="3600" spc="-10">
                <a:latin typeface="+mn-lt"/>
              </a:rPr>
              <a:t>(Produtor</a:t>
            </a:r>
            <a:r>
              <a:rPr lang="pt-BR" sz="3600" spc="-25">
                <a:latin typeface="+mn-lt"/>
              </a:rPr>
              <a:t> </a:t>
            </a:r>
            <a:r>
              <a:rPr lang="pt-BR" sz="3600" spc="-10">
                <a:latin typeface="+mn-lt"/>
              </a:rPr>
              <a:t>Primário) Produtos</a:t>
            </a:r>
            <a:endParaRPr lang="pt-BR" sz="3600" spc="-10" dirty="0">
              <a:latin typeface="+mn-lt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85AB23C7-CFA4-4607-23D8-72E9CC1C9844}"/>
              </a:ext>
            </a:extLst>
          </p:cNvPr>
          <p:cNvSpPr txBox="1"/>
          <p:nvPr/>
        </p:nvSpPr>
        <p:spPr>
          <a:xfrm>
            <a:off x="11392594" y="3860880"/>
            <a:ext cx="8285592" cy="1787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Selecione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aqui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produto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Preencha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detalhadamente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descrição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produto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23DE6D28-5ADC-1220-5048-03F9FBE7E6BF}"/>
              </a:ext>
            </a:extLst>
          </p:cNvPr>
          <p:cNvSpPr txBox="1"/>
          <p:nvPr/>
        </p:nvSpPr>
        <p:spPr>
          <a:xfrm>
            <a:off x="11392594" y="6858000"/>
            <a:ext cx="705323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Informe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Preço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estimado.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Ele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poderá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ser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alterado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no </a:t>
            </a:r>
            <a:r>
              <a:rPr sz="2800" b="1" spc="-10" dirty="0">
                <a:latin typeface="Calibri"/>
                <a:cs typeface="Calibri"/>
              </a:rPr>
              <a:t>momento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da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emissão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da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nota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fiscal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CE52E38-1E5E-0489-60A7-56019C5B8223}"/>
              </a:ext>
            </a:extLst>
          </p:cNvPr>
          <p:cNvSpPr txBox="1"/>
          <p:nvPr/>
        </p:nvSpPr>
        <p:spPr>
          <a:xfrm>
            <a:off x="11392593" y="8638928"/>
            <a:ext cx="897712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campo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GTIN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só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precisa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informado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caso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produto </a:t>
            </a:r>
            <a:r>
              <a:rPr sz="2800" b="1" dirty="0">
                <a:latin typeface="Calibri"/>
                <a:cs typeface="Calibri"/>
              </a:rPr>
              <a:t>possuir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este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código.</a:t>
            </a:r>
            <a:endParaRPr sz="2800" dirty="0">
              <a:latin typeface="Calibri"/>
              <a:cs typeface="Calibri"/>
            </a:endParaRPr>
          </a:p>
          <a:p>
            <a:pPr marL="12700" marR="28575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(GTIN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número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aparece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abaixo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código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barras)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26" name="Picture 2" descr="GTIN: o que é, para que serve e obrigatoriedade na NFe - CBBR">
            <a:extLst>
              <a:ext uri="{FF2B5EF4-FFF2-40B4-BE49-F238E27FC236}">
                <a16:creationId xmlns:a16="http://schemas.microsoft.com/office/drawing/2014/main" id="{F4E66F78-7C71-F13D-B486-E13A95266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11" y="10232222"/>
            <a:ext cx="3127332" cy="15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91B789F-1CD8-D946-A4A7-1C8F9DB537B5}"/>
              </a:ext>
            </a:extLst>
          </p:cNvPr>
          <p:cNvSpPr txBox="1"/>
          <p:nvPr/>
        </p:nvSpPr>
        <p:spPr>
          <a:xfrm>
            <a:off x="11396857" y="10632449"/>
            <a:ext cx="12519498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/>
                <a:cs typeface="Calibri"/>
              </a:rPr>
              <a:t>GTIN</a:t>
            </a:r>
            <a:r>
              <a:rPr lang="pt-BR" sz="2800" b="1" dirty="0">
                <a:latin typeface="Calibri"/>
                <a:cs typeface="Calibri"/>
              </a:rPr>
              <a:t> - Exemplo</a:t>
            </a:r>
            <a:r>
              <a:rPr lang="pt-BR" sz="2800" b="1" kern="100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pt-B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4D575051-0837-1107-4601-B7C2AEAAC94E}"/>
              </a:ext>
            </a:extLst>
          </p:cNvPr>
          <p:cNvGrpSpPr/>
          <p:nvPr/>
        </p:nvGrpSpPr>
        <p:grpSpPr>
          <a:xfrm>
            <a:off x="1167938" y="1529895"/>
            <a:ext cx="8579177" cy="9287261"/>
            <a:chOff x="968114" y="498764"/>
            <a:chExt cx="4337685" cy="400304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51666184-9B42-278F-B0C5-38681CB8085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114" y="498764"/>
              <a:ext cx="2641687" cy="4002577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EEEB8AF-5564-F19F-1473-DBBA8D3AAAE7}"/>
                </a:ext>
              </a:extLst>
            </p:cNvPr>
            <p:cNvSpPr/>
            <p:nvPr/>
          </p:nvSpPr>
          <p:spPr>
            <a:xfrm>
              <a:off x="1167938" y="2500052"/>
              <a:ext cx="1683385" cy="536575"/>
            </a:xfrm>
            <a:custGeom>
              <a:avLst/>
              <a:gdLst/>
              <a:ahLst/>
              <a:cxnLst/>
              <a:rect l="l" t="t" r="r" b="b"/>
              <a:pathLst>
                <a:path w="1683385" h="536575">
                  <a:moveTo>
                    <a:pt x="1683326" y="536170"/>
                  </a:moveTo>
                  <a:lnTo>
                    <a:pt x="0" y="536170"/>
                  </a:lnTo>
                  <a:lnTo>
                    <a:pt x="0" y="0"/>
                  </a:lnTo>
                  <a:lnTo>
                    <a:pt x="1683326" y="0"/>
                  </a:lnTo>
                  <a:lnTo>
                    <a:pt x="1683326" y="536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958262F-094B-8D95-98B5-FEACF6187CFD}"/>
                </a:ext>
              </a:extLst>
            </p:cNvPr>
            <p:cNvSpPr/>
            <p:nvPr/>
          </p:nvSpPr>
          <p:spPr>
            <a:xfrm>
              <a:off x="1167938" y="2500052"/>
              <a:ext cx="1683385" cy="536575"/>
            </a:xfrm>
            <a:custGeom>
              <a:avLst/>
              <a:gdLst/>
              <a:ahLst/>
              <a:cxnLst/>
              <a:rect l="l" t="t" r="r" b="b"/>
              <a:pathLst>
                <a:path w="1683385" h="536575">
                  <a:moveTo>
                    <a:pt x="0" y="0"/>
                  </a:moveTo>
                  <a:lnTo>
                    <a:pt x="1683326" y="0"/>
                  </a:lnTo>
                  <a:lnTo>
                    <a:pt x="1683326" y="536170"/>
                  </a:lnTo>
                  <a:lnTo>
                    <a:pt x="0" y="53617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9CCD2A8-EBAB-8118-53E6-C90F04A457C7}"/>
                </a:ext>
              </a:extLst>
            </p:cNvPr>
            <p:cNvSpPr/>
            <p:nvPr/>
          </p:nvSpPr>
          <p:spPr>
            <a:xfrm>
              <a:off x="1167938" y="3270019"/>
              <a:ext cx="1357630" cy="452120"/>
            </a:xfrm>
            <a:custGeom>
              <a:avLst/>
              <a:gdLst/>
              <a:ahLst/>
              <a:cxnLst/>
              <a:rect l="l" t="t" r="r" b="b"/>
              <a:pathLst>
                <a:path w="1357630" h="452120">
                  <a:moveTo>
                    <a:pt x="1357052" y="452003"/>
                  </a:moveTo>
                  <a:lnTo>
                    <a:pt x="0" y="452003"/>
                  </a:lnTo>
                  <a:lnTo>
                    <a:pt x="0" y="0"/>
                  </a:lnTo>
                  <a:lnTo>
                    <a:pt x="1357052" y="0"/>
                  </a:lnTo>
                  <a:lnTo>
                    <a:pt x="1357052" y="4520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1B44F9C-0B12-EB40-916C-D5739AEAF27E}"/>
                </a:ext>
              </a:extLst>
            </p:cNvPr>
            <p:cNvSpPr/>
            <p:nvPr/>
          </p:nvSpPr>
          <p:spPr>
            <a:xfrm>
              <a:off x="1167938" y="3270019"/>
              <a:ext cx="1357630" cy="452120"/>
            </a:xfrm>
            <a:custGeom>
              <a:avLst/>
              <a:gdLst/>
              <a:ahLst/>
              <a:cxnLst/>
              <a:rect l="l" t="t" r="r" b="b"/>
              <a:pathLst>
                <a:path w="1357630" h="452120">
                  <a:moveTo>
                    <a:pt x="0" y="0"/>
                  </a:moveTo>
                  <a:lnTo>
                    <a:pt x="1357052" y="0"/>
                  </a:lnTo>
                  <a:lnTo>
                    <a:pt x="1357052" y="452003"/>
                  </a:lnTo>
                  <a:lnTo>
                    <a:pt x="0" y="45200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E9C1AA2-8A30-7395-7373-93157A479E93}"/>
                </a:ext>
              </a:extLst>
            </p:cNvPr>
            <p:cNvSpPr/>
            <p:nvPr/>
          </p:nvSpPr>
          <p:spPr>
            <a:xfrm>
              <a:off x="3609801" y="2854021"/>
              <a:ext cx="1689735" cy="304800"/>
            </a:xfrm>
            <a:custGeom>
              <a:avLst/>
              <a:gdLst/>
              <a:ahLst/>
              <a:cxnLst/>
              <a:rect l="l" t="t" r="r" b="b"/>
              <a:pathLst>
                <a:path w="1689735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689561" y="76183"/>
                  </a:lnTo>
                  <a:lnTo>
                    <a:pt x="1689561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67DDF79-D9DF-F3B0-C9AA-4C19CF685017}"/>
                </a:ext>
              </a:extLst>
            </p:cNvPr>
            <p:cNvSpPr/>
            <p:nvPr/>
          </p:nvSpPr>
          <p:spPr>
            <a:xfrm>
              <a:off x="3609801" y="2854021"/>
              <a:ext cx="1689735" cy="304800"/>
            </a:xfrm>
            <a:custGeom>
              <a:avLst/>
              <a:gdLst/>
              <a:ahLst/>
              <a:cxnLst/>
              <a:rect l="l" t="t" r="r" b="b"/>
              <a:pathLst>
                <a:path w="1689735" h="304800">
                  <a:moveTo>
                    <a:pt x="1689561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689561" y="76183"/>
                  </a:lnTo>
                  <a:lnTo>
                    <a:pt x="1689561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>
            <a:extLst>
              <a:ext uri="{FF2B5EF4-FFF2-40B4-BE49-F238E27FC236}">
                <a16:creationId xmlns:a16="http://schemas.microsoft.com/office/drawing/2014/main" id="{7653550D-A1C9-01F0-DED0-9F3F03C368F8}"/>
              </a:ext>
            </a:extLst>
          </p:cNvPr>
          <p:cNvSpPr txBox="1"/>
          <p:nvPr/>
        </p:nvSpPr>
        <p:spPr>
          <a:xfrm>
            <a:off x="11132502" y="7179109"/>
            <a:ext cx="522479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Lista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clientes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cadastrados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5A107B24-CC32-9591-19FE-CA58EBF58FEB}"/>
              </a:ext>
            </a:extLst>
          </p:cNvPr>
          <p:cNvSpPr txBox="1">
            <a:spLocks/>
          </p:cNvSpPr>
          <p:nvPr/>
        </p:nvSpPr>
        <p:spPr>
          <a:xfrm>
            <a:off x="6858683" y="1291607"/>
            <a:ext cx="13772429" cy="125931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5221605" marR="5080" indent="-1545590">
              <a:lnSpc>
                <a:spcPct val="100000"/>
              </a:lnSpc>
              <a:spcBef>
                <a:spcPts val="100"/>
              </a:spcBef>
            </a:pPr>
            <a:r>
              <a:rPr lang="pt-BR" sz="3600" spc="-25">
                <a:latin typeface="+mn-lt"/>
              </a:rPr>
              <a:t>Tela</a:t>
            </a:r>
            <a:r>
              <a:rPr lang="pt-BR" sz="3600" spc="-30">
                <a:latin typeface="+mn-lt"/>
              </a:rPr>
              <a:t> </a:t>
            </a:r>
            <a:r>
              <a:rPr lang="pt-BR" sz="3600">
                <a:latin typeface="+mn-lt"/>
              </a:rPr>
              <a:t>de</a:t>
            </a:r>
            <a:r>
              <a:rPr lang="pt-BR" sz="3600" spc="-30">
                <a:latin typeface="+mn-lt"/>
              </a:rPr>
              <a:t> </a:t>
            </a:r>
            <a:r>
              <a:rPr lang="pt-BR" sz="3600">
                <a:latin typeface="+mn-lt"/>
              </a:rPr>
              <a:t>Criação</a:t>
            </a:r>
            <a:r>
              <a:rPr lang="pt-BR" sz="3600" spc="-30">
                <a:latin typeface="+mn-lt"/>
              </a:rPr>
              <a:t> </a:t>
            </a:r>
            <a:r>
              <a:rPr lang="pt-BR" sz="3600">
                <a:latin typeface="+mn-lt"/>
              </a:rPr>
              <a:t>de</a:t>
            </a:r>
            <a:r>
              <a:rPr lang="pt-BR" sz="3600" spc="-25">
                <a:latin typeface="+mn-lt"/>
              </a:rPr>
              <a:t> </a:t>
            </a:r>
            <a:r>
              <a:rPr lang="pt-BR" sz="3600">
                <a:latin typeface="+mn-lt"/>
              </a:rPr>
              <a:t>Novo</a:t>
            </a:r>
            <a:r>
              <a:rPr lang="pt-BR" sz="3600" spc="-30">
                <a:latin typeface="+mn-lt"/>
              </a:rPr>
              <a:t> </a:t>
            </a:r>
            <a:r>
              <a:rPr lang="pt-BR" sz="3600" spc="-10">
                <a:latin typeface="+mn-lt"/>
              </a:rPr>
              <a:t>Perfil</a:t>
            </a:r>
            <a:r>
              <a:rPr lang="pt-BR" sz="3600" spc="-30">
                <a:latin typeface="+mn-lt"/>
              </a:rPr>
              <a:t> </a:t>
            </a:r>
            <a:r>
              <a:rPr lang="pt-BR" sz="3600" spc="-10">
                <a:latin typeface="+mn-lt"/>
              </a:rPr>
              <a:t>(Produtor</a:t>
            </a:r>
            <a:r>
              <a:rPr lang="pt-BR" sz="3600" spc="-25">
                <a:latin typeface="+mn-lt"/>
              </a:rPr>
              <a:t> </a:t>
            </a:r>
            <a:r>
              <a:rPr lang="pt-BR" sz="3600" spc="-10">
                <a:latin typeface="+mn-lt"/>
              </a:rPr>
              <a:t>Primário) Clientes</a:t>
            </a:r>
            <a:endParaRPr lang="pt-BR" sz="3600" spc="-1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93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D0F1B0E3-8649-3862-A88B-FE04AFDE8E8A}"/>
              </a:ext>
            </a:extLst>
          </p:cNvPr>
          <p:cNvGrpSpPr/>
          <p:nvPr/>
        </p:nvGrpSpPr>
        <p:grpSpPr>
          <a:xfrm>
            <a:off x="1846891" y="992221"/>
            <a:ext cx="6810725" cy="10642369"/>
            <a:chOff x="815760" y="324197"/>
            <a:chExt cx="2738120" cy="442658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996F53E5-2930-CA1E-95DD-7539B3CB725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760" y="324197"/>
              <a:ext cx="2737930" cy="442652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26F8144-EEC6-9F77-DE66-9AA8B12946C5}"/>
                </a:ext>
              </a:extLst>
            </p:cNvPr>
            <p:cNvSpPr/>
            <p:nvPr/>
          </p:nvSpPr>
          <p:spPr>
            <a:xfrm>
              <a:off x="974667" y="704503"/>
              <a:ext cx="1656714" cy="530225"/>
            </a:xfrm>
            <a:custGeom>
              <a:avLst/>
              <a:gdLst/>
              <a:ahLst/>
              <a:cxnLst/>
              <a:rect l="l" t="t" r="r" b="b"/>
              <a:pathLst>
                <a:path w="1656714" h="530225">
                  <a:moveTo>
                    <a:pt x="1656310" y="529936"/>
                  </a:moveTo>
                  <a:lnTo>
                    <a:pt x="0" y="529936"/>
                  </a:lnTo>
                  <a:lnTo>
                    <a:pt x="0" y="0"/>
                  </a:lnTo>
                  <a:lnTo>
                    <a:pt x="1656310" y="0"/>
                  </a:lnTo>
                  <a:lnTo>
                    <a:pt x="1656310" y="529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6E46682-FD16-151C-3A94-9B45C7235F92}"/>
                </a:ext>
              </a:extLst>
            </p:cNvPr>
            <p:cNvSpPr/>
            <p:nvPr/>
          </p:nvSpPr>
          <p:spPr>
            <a:xfrm>
              <a:off x="974667" y="704503"/>
              <a:ext cx="1656714" cy="530225"/>
            </a:xfrm>
            <a:custGeom>
              <a:avLst/>
              <a:gdLst/>
              <a:ahLst/>
              <a:cxnLst/>
              <a:rect l="l" t="t" r="r" b="b"/>
              <a:pathLst>
                <a:path w="1656714" h="530225">
                  <a:moveTo>
                    <a:pt x="0" y="0"/>
                  </a:moveTo>
                  <a:lnTo>
                    <a:pt x="1656310" y="0"/>
                  </a:lnTo>
                  <a:lnTo>
                    <a:pt x="1656310" y="529936"/>
                  </a:lnTo>
                  <a:lnTo>
                    <a:pt x="0" y="52993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34C5EE7-AF0A-2187-CC05-BF66CA79FF2A}"/>
                </a:ext>
              </a:extLst>
            </p:cNvPr>
            <p:cNvSpPr/>
            <p:nvPr/>
          </p:nvSpPr>
          <p:spPr>
            <a:xfrm>
              <a:off x="974667" y="1465118"/>
              <a:ext cx="1282700" cy="530225"/>
            </a:xfrm>
            <a:custGeom>
              <a:avLst/>
              <a:gdLst/>
              <a:ahLst/>
              <a:cxnLst/>
              <a:rect l="l" t="t" r="r" b="b"/>
              <a:pathLst>
                <a:path w="1282700" h="530225">
                  <a:moveTo>
                    <a:pt x="1282237" y="529936"/>
                  </a:moveTo>
                  <a:lnTo>
                    <a:pt x="0" y="529936"/>
                  </a:lnTo>
                  <a:lnTo>
                    <a:pt x="0" y="0"/>
                  </a:lnTo>
                  <a:lnTo>
                    <a:pt x="1282237" y="0"/>
                  </a:lnTo>
                  <a:lnTo>
                    <a:pt x="1282237" y="529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2378576-4315-FFAD-EB67-F3AD8C698BB1}"/>
                </a:ext>
              </a:extLst>
            </p:cNvPr>
            <p:cNvSpPr/>
            <p:nvPr/>
          </p:nvSpPr>
          <p:spPr>
            <a:xfrm>
              <a:off x="974667" y="1465118"/>
              <a:ext cx="1282700" cy="530225"/>
            </a:xfrm>
            <a:custGeom>
              <a:avLst/>
              <a:gdLst/>
              <a:ahLst/>
              <a:cxnLst/>
              <a:rect l="l" t="t" r="r" b="b"/>
              <a:pathLst>
                <a:path w="1282700" h="530225">
                  <a:moveTo>
                    <a:pt x="0" y="0"/>
                  </a:moveTo>
                  <a:lnTo>
                    <a:pt x="1282237" y="0"/>
                  </a:lnTo>
                  <a:lnTo>
                    <a:pt x="1282237" y="529936"/>
                  </a:lnTo>
                  <a:lnTo>
                    <a:pt x="0" y="52993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C060223-E3BE-B3A7-AE12-3E38822FE325}"/>
                </a:ext>
              </a:extLst>
            </p:cNvPr>
            <p:cNvSpPr/>
            <p:nvPr/>
          </p:nvSpPr>
          <p:spPr>
            <a:xfrm>
              <a:off x="974667" y="2225732"/>
              <a:ext cx="1612900" cy="623570"/>
            </a:xfrm>
            <a:custGeom>
              <a:avLst/>
              <a:gdLst/>
              <a:ahLst/>
              <a:cxnLst/>
              <a:rect l="l" t="t" r="r" b="b"/>
              <a:pathLst>
                <a:path w="1612900" h="623569">
                  <a:moveTo>
                    <a:pt x="1612668" y="623453"/>
                  </a:moveTo>
                  <a:lnTo>
                    <a:pt x="0" y="623453"/>
                  </a:lnTo>
                  <a:lnTo>
                    <a:pt x="0" y="0"/>
                  </a:lnTo>
                  <a:lnTo>
                    <a:pt x="1612668" y="0"/>
                  </a:lnTo>
                  <a:lnTo>
                    <a:pt x="1612668" y="623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530A00F-3AB7-99EA-1B2D-F98A73002C2E}"/>
                </a:ext>
              </a:extLst>
            </p:cNvPr>
            <p:cNvSpPr/>
            <p:nvPr/>
          </p:nvSpPr>
          <p:spPr>
            <a:xfrm>
              <a:off x="974667" y="2225732"/>
              <a:ext cx="1612900" cy="623570"/>
            </a:xfrm>
            <a:custGeom>
              <a:avLst/>
              <a:gdLst/>
              <a:ahLst/>
              <a:cxnLst/>
              <a:rect l="l" t="t" r="r" b="b"/>
              <a:pathLst>
                <a:path w="1612900" h="623569">
                  <a:moveTo>
                    <a:pt x="0" y="0"/>
                  </a:moveTo>
                  <a:lnTo>
                    <a:pt x="1612668" y="0"/>
                  </a:lnTo>
                  <a:lnTo>
                    <a:pt x="1612668" y="623453"/>
                  </a:lnTo>
                  <a:lnTo>
                    <a:pt x="0" y="62345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4A2F446-D622-6ED7-FBD3-DA24F93E1A8B}"/>
                </a:ext>
              </a:extLst>
            </p:cNvPr>
            <p:cNvSpPr/>
            <p:nvPr/>
          </p:nvSpPr>
          <p:spPr>
            <a:xfrm>
              <a:off x="974667" y="3079865"/>
              <a:ext cx="1282700" cy="480059"/>
            </a:xfrm>
            <a:custGeom>
              <a:avLst/>
              <a:gdLst/>
              <a:ahLst/>
              <a:cxnLst/>
              <a:rect l="l" t="t" r="r" b="b"/>
              <a:pathLst>
                <a:path w="1282700" h="480060">
                  <a:moveTo>
                    <a:pt x="1282237" y="480060"/>
                  </a:moveTo>
                  <a:lnTo>
                    <a:pt x="0" y="480060"/>
                  </a:lnTo>
                  <a:lnTo>
                    <a:pt x="0" y="0"/>
                  </a:lnTo>
                  <a:lnTo>
                    <a:pt x="1282237" y="0"/>
                  </a:lnTo>
                  <a:lnTo>
                    <a:pt x="1282237" y="480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B5A31E63-D945-B792-9620-C74C526B37AD}"/>
                </a:ext>
              </a:extLst>
            </p:cNvPr>
            <p:cNvSpPr/>
            <p:nvPr/>
          </p:nvSpPr>
          <p:spPr>
            <a:xfrm>
              <a:off x="974667" y="3079865"/>
              <a:ext cx="1282700" cy="480059"/>
            </a:xfrm>
            <a:custGeom>
              <a:avLst/>
              <a:gdLst/>
              <a:ahLst/>
              <a:cxnLst/>
              <a:rect l="l" t="t" r="r" b="b"/>
              <a:pathLst>
                <a:path w="1282700" h="480060">
                  <a:moveTo>
                    <a:pt x="0" y="0"/>
                  </a:moveTo>
                  <a:lnTo>
                    <a:pt x="1282237" y="0"/>
                  </a:lnTo>
                  <a:lnTo>
                    <a:pt x="1282237" y="480060"/>
                  </a:lnTo>
                  <a:lnTo>
                    <a:pt x="0" y="48006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90F9B71F-9335-B491-003E-AE36D1F3156A}"/>
              </a:ext>
            </a:extLst>
          </p:cNvPr>
          <p:cNvSpPr txBox="1">
            <a:spLocks/>
          </p:cNvSpPr>
          <p:nvPr/>
        </p:nvSpPr>
        <p:spPr>
          <a:xfrm>
            <a:off x="10767164" y="1027881"/>
            <a:ext cx="110428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1557655" marR="5080" indent="-1545590">
              <a:lnSpc>
                <a:spcPct val="100000"/>
              </a:lnSpc>
              <a:spcBef>
                <a:spcPts val="100"/>
              </a:spcBef>
            </a:pPr>
            <a:r>
              <a:rPr lang="pt-BR" sz="3200" spc="-25">
                <a:latin typeface="+mn-lt"/>
              </a:rPr>
              <a:t>Tela</a:t>
            </a:r>
            <a:r>
              <a:rPr lang="pt-BR" sz="3200" spc="-30">
                <a:latin typeface="+mn-lt"/>
              </a:rPr>
              <a:t> </a:t>
            </a:r>
            <a:r>
              <a:rPr lang="pt-BR" sz="3200">
                <a:latin typeface="+mn-lt"/>
              </a:rPr>
              <a:t>de</a:t>
            </a:r>
            <a:r>
              <a:rPr lang="pt-BR" sz="3200" spc="-30">
                <a:latin typeface="+mn-lt"/>
              </a:rPr>
              <a:t> </a:t>
            </a:r>
            <a:r>
              <a:rPr lang="pt-BR" sz="3200">
                <a:latin typeface="+mn-lt"/>
              </a:rPr>
              <a:t>Criação</a:t>
            </a:r>
            <a:r>
              <a:rPr lang="pt-BR" sz="3200" spc="-30">
                <a:latin typeface="+mn-lt"/>
              </a:rPr>
              <a:t> </a:t>
            </a:r>
            <a:r>
              <a:rPr lang="pt-BR" sz="3200">
                <a:latin typeface="+mn-lt"/>
              </a:rPr>
              <a:t>de</a:t>
            </a:r>
            <a:r>
              <a:rPr lang="pt-BR" sz="3200" spc="-25">
                <a:latin typeface="+mn-lt"/>
              </a:rPr>
              <a:t> </a:t>
            </a:r>
            <a:r>
              <a:rPr lang="pt-BR" sz="3200">
                <a:latin typeface="+mn-lt"/>
              </a:rPr>
              <a:t>Novo</a:t>
            </a:r>
            <a:r>
              <a:rPr lang="pt-BR" sz="3200" spc="-30">
                <a:latin typeface="+mn-lt"/>
              </a:rPr>
              <a:t> </a:t>
            </a:r>
            <a:r>
              <a:rPr lang="pt-BR" sz="3200" spc="-10">
                <a:latin typeface="+mn-lt"/>
              </a:rPr>
              <a:t>Perfil</a:t>
            </a:r>
            <a:r>
              <a:rPr lang="pt-BR" sz="3200" spc="-30">
                <a:latin typeface="+mn-lt"/>
              </a:rPr>
              <a:t> </a:t>
            </a:r>
            <a:r>
              <a:rPr lang="pt-BR" sz="3200" spc="-10">
                <a:latin typeface="+mn-lt"/>
              </a:rPr>
              <a:t>(Produtor</a:t>
            </a:r>
            <a:r>
              <a:rPr lang="pt-BR" sz="3200" spc="-25">
                <a:latin typeface="+mn-lt"/>
              </a:rPr>
              <a:t> </a:t>
            </a:r>
            <a:r>
              <a:rPr lang="pt-BR" sz="3200" spc="-10">
                <a:latin typeface="+mn-lt"/>
              </a:rPr>
              <a:t>Primário) Clientes</a:t>
            </a:r>
            <a:endParaRPr lang="pt-BR" sz="3200" spc="-10" dirty="0">
              <a:latin typeface="+mn-lt"/>
            </a:endParaRPr>
          </a:p>
        </p:txBody>
      </p:sp>
      <p:grpSp>
        <p:nvGrpSpPr>
          <p:cNvPr id="13" name="object 14">
            <a:extLst>
              <a:ext uri="{FF2B5EF4-FFF2-40B4-BE49-F238E27FC236}">
                <a16:creationId xmlns:a16="http://schemas.microsoft.com/office/drawing/2014/main" id="{FB5323B4-B980-84BF-5C50-241E20EF3E43}"/>
              </a:ext>
            </a:extLst>
          </p:cNvPr>
          <p:cNvGrpSpPr/>
          <p:nvPr/>
        </p:nvGrpSpPr>
        <p:grpSpPr>
          <a:xfrm>
            <a:off x="3247706" y="8218498"/>
            <a:ext cx="6596685" cy="1499183"/>
            <a:chOff x="1410473" y="3051445"/>
            <a:chExt cx="3115310" cy="986790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65C3B0EB-D1CA-8F2F-2E03-DADC56AD2DCC}"/>
                </a:ext>
              </a:extLst>
            </p:cNvPr>
            <p:cNvSpPr/>
            <p:nvPr/>
          </p:nvSpPr>
          <p:spPr>
            <a:xfrm>
              <a:off x="1416823" y="3057795"/>
              <a:ext cx="3102610" cy="974090"/>
            </a:xfrm>
            <a:custGeom>
              <a:avLst/>
              <a:gdLst/>
              <a:ahLst/>
              <a:cxnLst/>
              <a:rect l="l" t="t" r="r" b="b"/>
              <a:pathLst>
                <a:path w="3102610" h="974089">
                  <a:moveTo>
                    <a:pt x="185414" y="973463"/>
                  </a:moveTo>
                  <a:lnTo>
                    <a:pt x="0" y="863675"/>
                  </a:lnTo>
                  <a:lnTo>
                    <a:pt x="109788" y="678260"/>
                  </a:lnTo>
                  <a:lnTo>
                    <a:pt x="128695" y="752061"/>
                  </a:lnTo>
                  <a:lnTo>
                    <a:pt x="3064334" y="0"/>
                  </a:lnTo>
                  <a:lnTo>
                    <a:pt x="3102148" y="147601"/>
                  </a:lnTo>
                  <a:lnTo>
                    <a:pt x="166508" y="899662"/>
                  </a:lnTo>
                  <a:lnTo>
                    <a:pt x="185414" y="9734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95673890-436F-C9F5-389C-FCD90CBF8471}"/>
                </a:ext>
              </a:extLst>
            </p:cNvPr>
            <p:cNvSpPr/>
            <p:nvPr/>
          </p:nvSpPr>
          <p:spPr>
            <a:xfrm>
              <a:off x="1416823" y="3057795"/>
              <a:ext cx="3102610" cy="974090"/>
            </a:xfrm>
            <a:custGeom>
              <a:avLst/>
              <a:gdLst/>
              <a:ahLst/>
              <a:cxnLst/>
              <a:rect l="l" t="t" r="r" b="b"/>
              <a:pathLst>
                <a:path w="3102610" h="974089">
                  <a:moveTo>
                    <a:pt x="3102148" y="147601"/>
                  </a:moveTo>
                  <a:lnTo>
                    <a:pt x="166508" y="899662"/>
                  </a:lnTo>
                  <a:lnTo>
                    <a:pt x="185414" y="973463"/>
                  </a:lnTo>
                  <a:lnTo>
                    <a:pt x="0" y="863675"/>
                  </a:lnTo>
                  <a:lnTo>
                    <a:pt x="109788" y="678260"/>
                  </a:lnTo>
                  <a:lnTo>
                    <a:pt x="128695" y="752061"/>
                  </a:lnTo>
                  <a:lnTo>
                    <a:pt x="3064334" y="0"/>
                  </a:lnTo>
                  <a:lnTo>
                    <a:pt x="3102148" y="14760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3">
            <a:extLst>
              <a:ext uri="{FF2B5EF4-FFF2-40B4-BE49-F238E27FC236}">
                <a16:creationId xmlns:a16="http://schemas.microsoft.com/office/drawing/2014/main" id="{5C19A9CF-E680-FCB7-C026-9938E108377E}"/>
              </a:ext>
            </a:extLst>
          </p:cNvPr>
          <p:cNvSpPr txBox="1">
            <a:spLocks/>
          </p:cNvSpPr>
          <p:nvPr/>
        </p:nvSpPr>
        <p:spPr>
          <a:xfrm>
            <a:off x="11245206" y="7692960"/>
            <a:ext cx="843298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182840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914201" indent="0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1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828403" indent="0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2742606" indent="0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3656807" indent="0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5028111" indent="-457102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11" indent="-457102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513" indent="-457102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716" indent="-457102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latin typeface="+mn-lt"/>
              </a:rPr>
              <a:t>Clicar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no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“+”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para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spc="-10" dirty="0">
                <a:latin typeface="+mn-lt"/>
              </a:rPr>
              <a:t>adicionar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um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novo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spc="-10" dirty="0">
                <a:latin typeface="+mn-lt"/>
              </a:rPr>
              <a:t>cliente</a:t>
            </a:r>
            <a:endParaRPr lang="pt-BR" sz="3200" dirty="0">
              <a:latin typeface="+mn-lt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lang="pt-BR" sz="3200" dirty="0">
                <a:latin typeface="+mn-lt"/>
                <a:cs typeface="Calibri"/>
              </a:rPr>
              <a:t>(não</a:t>
            </a:r>
            <a:r>
              <a:rPr lang="pt-BR" sz="3200" spc="-30" dirty="0">
                <a:latin typeface="+mn-lt"/>
                <a:cs typeface="Calibri"/>
              </a:rPr>
              <a:t> </a:t>
            </a:r>
            <a:r>
              <a:rPr lang="pt-BR" sz="3200" dirty="0">
                <a:latin typeface="+mn-lt"/>
                <a:cs typeface="Calibri"/>
              </a:rPr>
              <a:t>é</a:t>
            </a:r>
            <a:r>
              <a:rPr lang="pt-BR" sz="3200" spc="-25" dirty="0">
                <a:latin typeface="+mn-lt"/>
                <a:cs typeface="Calibri"/>
              </a:rPr>
              <a:t> </a:t>
            </a:r>
            <a:r>
              <a:rPr lang="pt-BR" sz="3200" dirty="0">
                <a:latin typeface="+mn-lt"/>
                <a:cs typeface="Calibri"/>
              </a:rPr>
              <a:t>necessário</a:t>
            </a:r>
            <a:r>
              <a:rPr lang="pt-BR" sz="3200" spc="-30" dirty="0">
                <a:latin typeface="+mn-lt"/>
                <a:cs typeface="Calibri"/>
              </a:rPr>
              <a:t> </a:t>
            </a:r>
            <a:r>
              <a:rPr lang="pt-BR" sz="3200" dirty="0">
                <a:latin typeface="+mn-lt"/>
                <a:cs typeface="Calibri"/>
              </a:rPr>
              <a:t>adicionar</a:t>
            </a:r>
            <a:r>
              <a:rPr lang="pt-BR" sz="3200" spc="-25" dirty="0">
                <a:latin typeface="+mn-lt"/>
                <a:cs typeface="Calibri"/>
              </a:rPr>
              <a:t> </a:t>
            </a:r>
            <a:r>
              <a:rPr lang="pt-BR" sz="3200" dirty="0">
                <a:latin typeface="+mn-lt"/>
                <a:cs typeface="Calibri"/>
              </a:rPr>
              <a:t>todos</a:t>
            </a:r>
            <a:r>
              <a:rPr lang="pt-BR" sz="3200" spc="-30" dirty="0">
                <a:latin typeface="+mn-lt"/>
                <a:cs typeface="Calibri"/>
              </a:rPr>
              <a:t> </a:t>
            </a:r>
            <a:r>
              <a:rPr lang="pt-BR" sz="3200" dirty="0">
                <a:latin typeface="+mn-lt"/>
                <a:cs typeface="Calibri"/>
              </a:rPr>
              <a:t>de</a:t>
            </a:r>
            <a:r>
              <a:rPr lang="pt-BR" sz="3200" spc="-25" dirty="0">
                <a:latin typeface="+mn-lt"/>
                <a:cs typeface="Calibri"/>
              </a:rPr>
              <a:t> </a:t>
            </a:r>
            <a:r>
              <a:rPr lang="pt-BR" sz="3200" dirty="0">
                <a:latin typeface="+mn-lt"/>
                <a:cs typeface="Calibri"/>
              </a:rPr>
              <a:t>uma</a:t>
            </a:r>
            <a:r>
              <a:rPr lang="pt-BR" sz="3200" spc="-30" dirty="0">
                <a:latin typeface="+mn-lt"/>
                <a:cs typeface="Calibri"/>
              </a:rPr>
              <a:t> </a:t>
            </a:r>
            <a:r>
              <a:rPr lang="pt-BR" sz="3200" dirty="0">
                <a:latin typeface="+mn-lt"/>
                <a:cs typeface="Calibri"/>
              </a:rPr>
              <a:t>vez,</a:t>
            </a:r>
            <a:r>
              <a:rPr lang="pt-BR" sz="3200" spc="-25" dirty="0">
                <a:latin typeface="+mn-lt"/>
                <a:cs typeface="Calibri"/>
              </a:rPr>
              <a:t> </a:t>
            </a:r>
            <a:r>
              <a:rPr lang="pt-BR" sz="3200" dirty="0">
                <a:latin typeface="+mn-lt"/>
                <a:cs typeface="Calibri"/>
              </a:rPr>
              <a:t>pois</a:t>
            </a:r>
            <a:r>
              <a:rPr lang="pt-BR" sz="3200" spc="-30" dirty="0">
                <a:latin typeface="+mn-lt"/>
                <a:cs typeface="Calibri"/>
              </a:rPr>
              <a:t> </a:t>
            </a:r>
            <a:r>
              <a:rPr lang="pt-BR" sz="3200" dirty="0">
                <a:latin typeface="+mn-lt"/>
                <a:cs typeface="Calibri"/>
              </a:rPr>
              <a:t>podem</a:t>
            </a:r>
            <a:r>
              <a:rPr lang="pt-BR" sz="3200" spc="-25" dirty="0">
                <a:latin typeface="+mn-lt"/>
                <a:cs typeface="Calibri"/>
              </a:rPr>
              <a:t> ser </a:t>
            </a:r>
            <a:r>
              <a:rPr lang="pt-BR" sz="3200" dirty="0">
                <a:latin typeface="+mn-lt"/>
                <a:cs typeface="Calibri"/>
              </a:rPr>
              <a:t>adicionados</a:t>
            </a:r>
            <a:r>
              <a:rPr lang="pt-BR" sz="3200" spc="-55" dirty="0">
                <a:latin typeface="+mn-lt"/>
                <a:cs typeface="Calibri"/>
              </a:rPr>
              <a:t> </a:t>
            </a:r>
            <a:r>
              <a:rPr lang="pt-BR" sz="3200" spc="-10" dirty="0">
                <a:latin typeface="+mn-lt"/>
                <a:cs typeface="Calibri"/>
              </a:rPr>
              <a:t>posteriormente)</a:t>
            </a:r>
            <a:endParaRPr lang="pt-BR" sz="3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0EA0B866-A250-53AC-9E66-59611DC9074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2541" y="1152734"/>
            <a:ext cx="6969782" cy="10150805"/>
          </a:xfrm>
          <a:prstGeom prst="rect">
            <a:avLst/>
          </a:prstGeom>
        </p:spPr>
      </p:pic>
      <p:grpSp>
        <p:nvGrpSpPr>
          <p:cNvPr id="3" name="object 6">
            <a:extLst>
              <a:ext uri="{FF2B5EF4-FFF2-40B4-BE49-F238E27FC236}">
                <a16:creationId xmlns:a16="http://schemas.microsoft.com/office/drawing/2014/main" id="{2B9048FD-2E11-7C02-6596-73AFBC902FDC}"/>
              </a:ext>
            </a:extLst>
          </p:cNvPr>
          <p:cNvGrpSpPr/>
          <p:nvPr/>
        </p:nvGrpSpPr>
        <p:grpSpPr>
          <a:xfrm>
            <a:off x="8428353" y="3093396"/>
            <a:ext cx="2602813" cy="2821021"/>
            <a:chOff x="3447791" y="1210777"/>
            <a:chExt cx="1166495" cy="1238250"/>
          </a:xfrm>
        </p:grpSpPr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D0686AF2-0F51-1612-2389-6091DF3E826B}"/>
                </a:ext>
              </a:extLst>
            </p:cNvPr>
            <p:cNvSpPr/>
            <p:nvPr/>
          </p:nvSpPr>
          <p:spPr>
            <a:xfrm>
              <a:off x="3454142" y="1217127"/>
              <a:ext cx="1153795" cy="304800"/>
            </a:xfrm>
            <a:custGeom>
              <a:avLst/>
              <a:gdLst/>
              <a:ahLst/>
              <a:cxnLst/>
              <a:rect l="l" t="t" r="r" b="b"/>
              <a:pathLst>
                <a:path w="1153795" h="304800">
                  <a:moveTo>
                    <a:pt x="152368" y="304736"/>
                  </a:moveTo>
                  <a:lnTo>
                    <a:pt x="0" y="152368"/>
                  </a:lnTo>
                  <a:lnTo>
                    <a:pt x="152368" y="0"/>
                  </a:lnTo>
                  <a:lnTo>
                    <a:pt x="152368" y="76184"/>
                  </a:lnTo>
                  <a:lnTo>
                    <a:pt x="1153186" y="76184"/>
                  </a:lnTo>
                  <a:lnTo>
                    <a:pt x="1153186" y="228552"/>
                  </a:lnTo>
                  <a:lnTo>
                    <a:pt x="152368" y="228552"/>
                  </a:lnTo>
                  <a:lnTo>
                    <a:pt x="152368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62DAA70F-899F-DDA6-FAE9-EE71108D01DF}"/>
                </a:ext>
              </a:extLst>
            </p:cNvPr>
            <p:cNvSpPr/>
            <p:nvPr/>
          </p:nvSpPr>
          <p:spPr>
            <a:xfrm>
              <a:off x="3454142" y="1217127"/>
              <a:ext cx="1153795" cy="304800"/>
            </a:xfrm>
            <a:custGeom>
              <a:avLst/>
              <a:gdLst/>
              <a:ahLst/>
              <a:cxnLst/>
              <a:rect l="l" t="t" r="r" b="b"/>
              <a:pathLst>
                <a:path w="1153795" h="304800">
                  <a:moveTo>
                    <a:pt x="1153186" y="228552"/>
                  </a:moveTo>
                  <a:lnTo>
                    <a:pt x="152368" y="228552"/>
                  </a:lnTo>
                  <a:lnTo>
                    <a:pt x="152368" y="304736"/>
                  </a:lnTo>
                  <a:lnTo>
                    <a:pt x="0" y="152368"/>
                  </a:lnTo>
                  <a:lnTo>
                    <a:pt x="152368" y="0"/>
                  </a:lnTo>
                  <a:lnTo>
                    <a:pt x="152368" y="76184"/>
                  </a:lnTo>
                  <a:lnTo>
                    <a:pt x="1153186" y="76184"/>
                  </a:lnTo>
                  <a:lnTo>
                    <a:pt x="1153186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1ABE8122-BA97-1B98-1299-7FEFDEAABC6D}"/>
                </a:ext>
              </a:extLst>
            </p:cNvPr>
            <p:cNvSpPr/>
            <p:nvPr/>
          </p:nvSpPr>
          <p:spPr>
            <a:xfrm>
              <a:off x="3454141" y="2137331"/>
              <a:ext cx="1153795" cy="304800"/>
            </a:xfrm>
            <a:custGeom>
              <a:avLst/>
              <a:gdLst/>
              <a:ahLst/>
              <a:cxnLst/>
              <a:rect l="l" t="t" r="r" b="b"/>
              <a:pathLst>
                <a:path w="1153795" h="304800">
                  <a:moveTo>
                    <a:pt x="152368" y="304736"/>
                  </a:moveTo>
                  <a:lnTo>
                    <a:pt x="0" y="152368"/>
                  </a:lnTo>
                  <a:lnTo>
                    <a:pt x="152368" y="0"/>
                  </a:lnTo>
                  <a:lnTo>
                    <a:pt x="152368" y="76183"/>
                  </a:lnTo>
                  <a:lnTo>
                    <a:pt x="1153185" y="76183"/>
                  </a:lnTo>
                  <a:lnTo>
                    <a:pt x="1153185" y="228552"/>
                  </a:lnTo>
                  <a:lnTo>
                    <a:pt x="152368" y="228552"/>
                  </a:lnTo>
                  <a:lnTo>
                    <a:pt x="152368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FC0CD921-ACE0-49EE-917A-4166F3D8E5E1}"/>
                </a:ext>
              </a:extLst>
            </p:cNvPr>
            <p:cNvSpPr/>
            <p:nvPr/>
          </p:nvSpPr>
          <p:spPr>
            <a:xfrm>
              <a:off x="3454141" y="2137331"/>
              <a:ext cx="1153795" cy="304800"/>
            </a:xfrm>
            <a:custGeom>
              <a:avLst/>
              <a:gdLst/>
              <a:ahLst/>
              <a:cxnLst/>
              <a:rect l="l" t="t" r="r" b="b"/>
              <a:pathLst>
                <a:path w="1153795" h="304800">
                  <a:moveTo>
                    <a:pt x="1153185" y="228552"/>
                  </a:moveTo>
                  <a:lnTo>
                    <a:pt x="152368" y="228552"/>
                  </a:lnTo>
                  <a:lnTo>
                    <a:pt x="152368" y="304736"/>
                  </a:lnTo>
                  <a:lnTo>
                    <a:pt x="0" y="152368"/>
                  </a:lnTo>
                  <a:lnTo>
                    <a:pt x="152368" y="0"/>
                  </a:lnTo>
                  <a:lnTo>
                    <a:pt x="152368" y="76183"/>
                  </a:lnTo>
                  <a:lnTo>
                    <a:pt x="1153185" y="76183"/>
                  </a:lnTo>
                  <a:lnTo>
                    <a:pt x="1153185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3">
            <a:extLst>
              <a:ext uri="{FF2B5EF4-FFF2-40B4-BE49-F238E27FC236}">
                <a16:creationId xmlns:a16="http://schemas.microsoft.com/office/drawing/2014/main" id="{5A656FB1-696A-F876-C47A-2907C8EFEADC}"/>
              </a:ext>
            </a:extLst>
          </p:cNvPr>
          <p:cNvSpPr txBox="1">
            <a:spLocks/>
          </p:cNvSpPr>
          <p:nvPr/>
        </p:nvSpPr>
        <p:spPr>
          <a:xfrm>
            <a:off x="9029206" y="1024783"/>
            <a:ext cx="12546743" cy="113620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5221605" marR="5080" indent="-1545590">
              <a:lnSpc>
                <a:spcPct val="100000"/>
              </a:lnSpc>
              <a:spcBef>
                <a:spcPts val="100"/>
              </a:spcBef>
            </a:pPr>
            <a:r>
              <a:rPr lang="pt-BR" sz="3200" spc="-25" dirty="0">
                <a:latin typeface="+mn-lt"/>
              </a:rPr>
              <a:t>Tela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de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Criação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de</a:t>
            </a:r>
            <a:r>
              <a:rPr lang="pt-BR" sz="3200" spc="-25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Novo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spc="-10" dirty="0">
                <a:latin typeface="+mn-lt"/>
              </a:rPr>
              <a:t>Perfil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spc="-10" dirty="0">
                <a:latin typeface="+mn-lt"/>
              </a:rPr>
              <a:t>(Produtor</a:t>
            </a:r>
            <a:r>
              <a:rPr lang="pt-BR" sz="3200" spc="-25" dirty="0">
                <a:latin typeface="+mn-lt"/>
              </a:rPr>
              <a:t> </a:t>
            </a:r>
            <a:r>
              <a:rPr lang="pt-BR" sz="3200" spc="-10" dirty="0">
                <a:latin typeface="+mn-lt"/>
              </a:rPr>
              <a:t>Primário) Clientes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F6CF215-D265-CF92-EBD4-5C375F6A8B61}"/>
              </a:ext>
            </a:extLst>
          </p:cNvPr>
          <p:cNvSpPr txBox="1"/>
          <p:nvPr/>
        </p:nvSpPr>
        <p:spPr>
          <a:xfrm>
            <a:off x="12715805" y="3459935"/>
            <a:ext cx="54943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Escolher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sua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propriedade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994C4B-08AF-75EB-6402-8F5FA1599401}"/>
              </a:ext>
            </a:extLst>
          </p:cNvPr>
          <p:cNvSpPr txBox="1"/>
          <p:nvPr/>
        </p:nvSpPr>
        <p:spPr>
          <a:xfrm>
            <a:off x="12715805" y="5358462"/>
            <a:ext cx="886014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Selecionar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identificação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cliente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(CPF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OU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CNPJ)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83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0B465A44-973E-AC5E-2F2D-A1D5CDA8C0D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1871" y="370150"/>
            <a:ext cx="6715703" cy="11311940"/>
          </a:xfrm>
          <a:prstGeom prst="rect">
            <a:avLst/>
          </a:prstGeom>
        </p:spPr>
      </p:pic>
      <p:grpSp>
        <p:nvGrpSpPr>
          <p:cNvPr id="3" name="object 5">
            <a:extLst>
              <a:ext uri="{FF2B5EF4-FFF2-40B4-BE49-F238E27FC236}">
                <a16:creationId xmlns:a16="http://schemas.microsoft.com/office/drawing/2014/main" id="{5411B5CD-4A46-BEC9-772D-0E0D98C3DA0F}"/>
              </a:ext>
            </a:extLst>
          </p:cNvPr>
          <p:cNvGrpSpPr/>
          <p:nvPr/>
        </p:nvGrpSpPr>
        <p:grpSpPr>
          <a:xfrm>
            <a:off x="8520912" y="2719513"/>
            <a:ext cx="3035547" cy="548981"/>
            <a:chOff x="3559807" y="1124177"/>
            <a:chExt cx="1540510" cy="250825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36240B80-E04D-37E9-AD74-C859C06ADBFB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18757" y="237515"/>
                  </a:move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lnTo>
                    <a:pt x="118757" y="178136"/>
                  </a:lnTo>
                  <a:lnTo>
                    <a:pt x="118757" y="2375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A02D3CB0-1366-4B9C-E4AD-A77BA59730F7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527463" y="178136"/>
                  </a:moveTo>
                  <a:lnTo>
                    <a:pt x="118757" y="178136"/>
                  </a:lnTo>
                  <a:lnTo>
                    <a:pt x="118757" y="237515"/>
                  </a:ln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5">
            <a:extLst>
              <a:ext uri="{FF2B5EF4-FFF2-40B4-BE49-F238E27FC236}">
                <a16:creationId xmlns:a16="http://schemas.microsoft.com/office/drawing/2014/main" id="{F93A0B6A-7CAB-FF31-5150-AD637E56A35C}"/>
              </a:ext>
            </a:extLst>
          </p:cNvPr>
          <p:cNvGrpSpPr/>
          <p:nvPr/>
        </p:nvGrpSpPr>
        <p:grpSpPr>
          <a:xfrm>
            <a:off x="8559566" y="4913237"/>
            <a:ext cx="3035547" cy="548981"/>
            <a:chOff x="3559807" y="1124177"/>
            <a:chExt cx="1540510" cy="250825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EA19A569-FB69-87E8-4C4A-F678A2749693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18757" y="237515"/>
                  </a:move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lnTo>
                    <a:pt x="118757" y="178136"/>
                  </a:lnTo>
                  <a:lnTo>
                    <a:pt x="118757" y="2375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D2563688-7F73-DCD4-76EF-2FAE7847B98B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527463" y="178136"/>
                  </a:moveTo>
                  <a:lnTo>
                    <a:pt x="118757" y="178136"/>
                  </a:lnTo>
                  <a:lnTo>
                    <a:pt x="118757" y="237515"/>
                  </a:ln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5">
            <a:extLst>
              <a:ext uri="{FF2B5EF4-FFF2-40B4-BE49-F238E27FC236}">
                <a16:creationId xmlns:a16="http://schemas.microsoft.com/office/drawing/2014/main" id="{B68D44C2-03CF-85AE-C085-635D2B4E37ED}"/>
              </a:ext>
            </a:extLst>
          </p:cNvPr>
          <p:cNvGrpSpPr/>
          <p:nvPr/>
        </p:nvGrpSpPr>
        <p:grpSpPr>
          <a:xfrm>
            <a:off x="8572078" y="6569610"/>
            <a:ext cx="3035547" cy="548981"/>
            <a:chOff x="3559807" y="1124177"/>
            <a:chExt cx="1540510" cy="25082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8561D078-8610-D163-C742-3A804A18DFD4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18757" y="237515"/>
                  </a:move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lnTo>
                    <a:pt x="118757" y="178136"/>
                  </a:lnTo>
                  <a:lnTo>
                    <a:pt x="118757" y="2375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747D7D4-71AD-DE7E-6A3D-635540C5B47C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527463" y="178136"/>
                  </a:moveTo>
                  <a:lnTo>
                    <a:pt x="118757" y="178136"/>
                  </a:lnTo>
                  <a:lnTo>
                    <a:pt x="118757" y="237515"/>
                  </a:ln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5">
            <a:extLst>
              <a:ext uri="{FF2B5EF4-FFF2-40B4-BE49-F238E27FC236}">
                <a16:creationId xmlns:a16="http://schemas.microsoft.com/office/drawing/2014/main" id="{0EC32C5C-EC88-C2D2-B343-5D7F1CDC6E26}"/>
              </a:ext>
            </a:extLst>
          </p:cNvPr>
          <p:cNvGrpSpPr/>
          <p:nvPr/>
        </p:nvGrpSpPr>
        <p:grpSpPr>
          <a:xfrm>
            <a:off x="8584590" y="7978506"/>
            <a:ext cx="3035547" cy="548981"/>
            <a:chOff x="3559807" y="1124177"/>
            <a:chExt cx="1540510" cy="250825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F6F53A63-D964-AF21-E791-A54EF371A4FF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18757" y="237515"/>
                  </a:move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lnTo>
                    <a:pt x="118757" y="178136"/>
                  </a:lnTo>
                  <a:lnTo>
                    <a:pt x="118757" y="2375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0A0D2FD1-73E4-FD87-053B-4EAF4025D93C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527463" y="178136"/>
                  </a:moveTo>
                  <a:lnTo>
                    <a:pt x="118757" y="178136"/>
                  </a:lnTo>
                  <a:lnTo>
                    <a:pt x="118757" y="237515"/>
                  </a:ln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5">
            <a:extLst>
              <a:ext uri="{FF2B5EF4-FFF2-40B4-BE49-F238E27FC236}">
                <a16:creationId xmlns:a16="http://schemas.microsoft.com/office/drawing/2014/main" id="{2C444230-AA0F-8A47-61B5-94F5FC4B75FB}"/>
              </a:ext>
            </a:extLst>
          </p:cNvPr>
          <p:cNvGrpSpPr/>
          <p:nvPr/>
        </p:nvGrpSpPr>
        <p:grpSpPr>
          <a:xfrm>
            <a:off x="8533425" y="9432567"/>
            <a:ext cx="3035547" cy="548981"/>
            <a:chOff x="3559807" y="1124177"/>
            <a:chExt cx="1540510" cy="250825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702DFB94-1C31-6524-8A67-338FB9EFBFA2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18757" y="237515"/>
                  </a:move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lnTo>
                    <a:pt x="118757" y="178136"/>
                  </a:lnTo>
                  <a:lnTo>
                    <a:pt x="118757" y="2375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0797D7F6-E772-8122-33A7-A96670667823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527463" y="178136"/>
                  </a:moveTo>
                  <a:lnTo>
                    <a:pt x="118757" y="178136"/>
                  </a:lnTo>
                  <a:lnTo>
                    <a:pt x="118757" y="237515"/>
                  </a:ln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3">
            <a:extLst>
              <a:ext uri="{FF2B5EF4-FFF2-40B4-BE49-F238E27FC236}">
                <a16:creationId xmlns:a16="http://schemas.microsoft.com/office/drawing/2014/main" id="{49CAF58B-7CE5-025F-A8D4-E9B2C7116780}"/>
              </a:ext>
            </a:extLst>
          </p:cNvPr>
          <p:cNvSpPr txBox="1">
            <a:spLocks/>
          </p:cNvSpPr>
          <p:nvPr/>
        </p:nvSpPr>
        <p:spPr>
          <a:xfrm>
            <a:off x="12489798" y="2733411"/>
            <a:ext cx="459197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latin typeface="+mn-lt"/>
              </a:rPr>
              <a:t>Selecionar</a:t>
            </a:r>
            <a:r>
              <a:rPr lang="pt-BR" sz="3200" spc="-25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CPF</a:t>
            </a:r>
            <a:r>
              <a:rPr lang="pt-BR" sz="3200" spc="-25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ou</a:t>
            </a:r>
            <a:r>
              <a:rPr lang="pt-BR" sz="3200" spc="-25" dirty="0">
                <a:latin typeface="+mn-lt"/>
              </a:rPr>
              <a:t> </a:t>
            </a:r>
            <a:r>
              <a:rPr lang="pt-BR" sz="3200" spc="-20" dirty="0">
                <a:latin typeface="+mn-lt"/>
              </a:rPr>
              <a:t>CNPJ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0E521823-7F99-6927-E4DA-60265E37665D}"/>
              </a:ext>
            </a:extLst>
          </p:cNvPr>
          <p:cNvSpPr txBox="1"/>
          <p:nvPr/>
        </p:nvSpPr>
        <p:spPr>
          <a:xfrm>
            <a:off x="12675520" y="4754229"/>
            <a:ext cx="5241021" cy="4957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Informar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nome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cliente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lang="pt-BR"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pt-BR" sz="32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 err="1">
                <a:latin typeface="Calibri"/>
                <a:cs typeface="Calibri"/>
              </a:rPr>
              <a:t>Informar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CPF/CNPJ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cliente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Se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existir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IE,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informar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neste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campo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39"/>
              </a:spcBef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Informar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endereço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cliente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39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558C65E1-B624-29FA-62EA-80F83F062DD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1351" y="414228"/>
            <a:ext cx="7216810" cy="11631963"/>
          </a:xfrm>
          <a:prstGeom prst="rect">
            <a:avLst/>
          </a:prstGeom>
        </p:spPr>
      </p:pic>
      <p:grpSp>
        <p:nvGrpSpPr>
          <p:cNvPr id="5" name="object 4">
            <a:extLst>
              <a:ext uri="{FF2B5EF4-FFF2-40B4-BE49-F238E27FC236}">
                <a16:creationId xmlns:a16="http://schemas.microsoft.com/office/drawing/2014/main" id="{60D26FD4-43F8-8456-518F-4F426E8F051E}"/>
              </a:ext>
            </a:extLst>
          </p:cNvPr>
          <p:cNvGrpSpPr/>
          <p:nvPr/>
        </p:nvGrpSpPr>
        <p:grpSpPr>
          <a:xfrm>
            <a:off x="9467304" y="3582380"/>
            <a:ext cx="2457474" cy="629225"/>
            <a:chOff x="3441352" y="1451132"/>
            <a:chExt cx="861060" cy="317500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7AEC34D-3415-B41C-7521-B5B83C005874}"/>
                </a:ext>
              </a:extLst>
            </p:cNvPr>
            <p:cNvSpPr/>
            <p:nvPr/>
          </p:nvSpPr>
          <p:spPr>
            <a:xfrm>
              <a:off x="3447702" y="1457482"/>
              <a:ext cx="848360" cy="304800"/>
            </a:xfrm>
            <a:custGeom>
              <a:avLst/>
              <a:gdLst/>
              <a:ahLst/>
              <a:cxnLst/>
              <a:rect l="l" t="t" r="r" b="b"/>
              <a:pathLst>
                <a:path w="848360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847899" y="76184"/>
                  </a:lnTo>
                  <a:lnTo>
                    <a:pt x="847899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91654FCB-F359-9FFB-3A08-4C9F8B184E74}"/>
                </a:ext>
              </a:extLst>
            </p:cNvPr>
            <p:cNvSpPr/>
            <p:nvPr/>
          </p:nvSpPr>
          <p:spPr>
            <a:xfrm>
              <a:off x="3447702" y="1457482"/>
              <a:ext cx="848360" cy="304800"/>
            </a:xfrm>
            <a:custGeom>
              <a:avLst/>
              <a:gdLst/>
              <a:ahLst/>
              <a:cxnLst/>
              <a:rect l="l" t="t" r="r" b="b"/>
              <a:pathLst>
                <a:path w="848360" h="304800">
                  <a:moveTo>
                    <a:pt x="847899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847899" y="76184"/>
                  </a:lnTo>
                  <a:lnTo>
                    <a:pt x="847899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3">
            <a:extLst>
              <a:ext uri="{FF2B5EF4-FFF2-40B4-BE49-F238E27FC236}">
                <a16:creationId xmlns:a16="http://schemas.microsoft.com/office/drawing/2014/main" id="{8F9B7A03-8F04-C4F2-1F78-3E4EE7CF963C}"/>
              </a:ext>
            </a:extLst>
          </p:cNvPr>
          <p:cNvSpPr txBox="1"/>
          <p:nvPr/>
        </p:nvSpPr>
        <p:spPr>
          <a:xfrm>
            <a:off x="12970965" y="3398138"/>
            <a:ext cx="928592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635" marR="5080" indent="-877569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Informando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CEP,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será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preenchido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automaticamente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restante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caso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esteja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correto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58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09095DFD-BA83-B433-12E8-ED9EF19E15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9606" y="1671875"/>
            <a:ext cx="6398360" cy="10176414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CCFA448D-231C-EF53-75A8-DC79FE7338EB}"/>
              </a:ext>
            </a:extLst>
          </p:cNvPr>
          <p:cNvSpPr txBox="1">
            <a:spLocks/>
          </p:cNvSpPr>
          <p:nvPr/>
        </p:nvSpPr>
        <p:spPr>
          <a:xfrm>
            <a:off x="12774318" y="3531726"/>
            <a:ext cx="500784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902335" marR="5080" indent="-890269">
              <a:lnSpc>
                <a:spcPct val="100000"/>
              </a:lnSpc>
              <a:spcBef>
                <a:spcPts val="100"/>
              </a:spcBef>
            </a:pPr>
            <a:r>
              <a:rPr lang="pt-BR" sz="3200" b="1" spc="-25" dirty="0">
                <a:latin typeface="+mn-lt"/>
              </a:rPr>
              <a:t>Tela</a:t>
            </a:r>
            <a:r>
              <a:rPr lang="pt-BR" sz="3200" b="1" spc="-50" dirty="0">
                <a:latin typeface="+mn-lt"/>
              </a:rPr>
              <a:t> </a:t>
            </a:r>
            <a:r>
              <a:rPr lang="pt-BR" sz="3200" b="1" dirty="0">
                <a:latin typeface="+mn-lt"/>
              </a:rPr>
              <a:t>inicial</a:t>
            </a:r>
            <a:r>
              <a:rPr lang="pt-BR" sz="3200" b="1" spc="-50" dirty="0">
                <a:latin typeface="+mn-lt"/>
              </a:rPr>
              <a:t> </a:t>
            </a:r>
            <a:r>
              <a:rPr lang="pt-BR" sz="3200" b="1" dirty="0">
                <a:latin typeface="+mn-lt"/>
              </a:rPr>
              <a:t>do</a:t>
            </a:r>
            <a:r>
              <a:rPr lang="pt-BR" sz="3200" b="1" spc="-50" dirty="0">
                <a:latin typeface="+mn-lt"/>
              </a:rPr>
              <a:t> </a:t>
            </a:r>
            <a:r>
              <a:rPr lang="pt-BR" sz="3200" b="1" dirty="0">
                <a:latin typeface="+mn-lt"/>
              </a:rPr>
              <a:t>aplicativo</a:t>
            </a:r>
            <a:r>
              <a:rPr lang="pt-BR" sz="3200" b="1" spc="-50" dirty="0">
                <a:latin typeface="+mn-lt"/>
              </a:rPr>
              <a:t> </a:t>
            </a:r>
            <a:r>
              <a:rPr lang="pt-BR" sz="3200" b="1" spc="-20" dirty="0">
                <a:latin typeface="+mn-lt"/>
              </a:rPr>
              <a:t>Nota </a:t>
            </a:r>
            <a:r>
              <a:rPr lang="pt-BR" sz="3200" b="1" dirty="0">
                <a:latin typeface="+mn-lt"/>
              </a:rPr>
              <a:t>Fiscal</a:t>
            </a:r>
            <a:r>
              <a:rPr lang="pt-BR" sz="3200" b="1" spc="-35" dirty="0">
                <a:latin typeface="+mn-lt"/>
              </a:rPr>
              <a:t> </a:t>
            </a:r>
            <a:r>
              <a:rPr lang="pt-BR" sz="3200" b="1" spc="-10" dirty="0">
                <a:latin typeface="+mn-lt"/>
              </a:rPr>
              <a:t>Fácil</a:t>
            </a:r>
            <a:endParaRPr lang="pt-BR" sz="3200" b="1" dirty="0">
              <a:latin typeface="+mn-l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6EB9986-6195-15FF-DC54-BBEAB34294FC}"/>
              </a:ext>
            </a:extLst>
          </p:cNvPr>
          <p:cNvSpPr txBox="1"/>
          <p:nvPr/>
        </p:nvSpPr>
        <p:spPr>
          <a:xfrm>
            <a:off x="11050621" y="5684157"/>
            <a:ext cx="7782128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Fiscal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Fácil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(NFF)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um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aplicativo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celular,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disponível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para </a:t>
            </a:r>
            <a:r>
              <a:rPr sz="2800" dirty="0">
                <a:latin typeface="Calibri"/>
                <a:cs typeface="Calibri"/>
              </a:rPr>
              <a:t>Android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IOS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(Iphone),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possibilita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ao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lang="pt-BR" sz="2800" b="1" spc="-10" dirty="0">
                <a:latin typeface="Calibri"/>
                <a:cs typeface="Calibri"/>
              </a:rPr>
              <a:t>P</a:t>
            </a:r>
            <a:r>
              <a:rPr sz="2800" b="1" spc="-10" dirty="0" err="1">
                <a:latin typeface="Calibri"/>
                <a:cs typeface="Calibri"/>
              </a:rPr>
              <a:t>rodutor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lang="pt-BR" sz="2800" b="1" spc="-10" dirty="0">
                <a:latin typeface="Calibri"/>
                <a:cs typeface="Calibri"/>
              </a:rPr>
              <a:t>P</a:t>
            </a:r>
            <a:r>
              <a:rPr sz="2800" b="1" spc="-10" dirty="0" err="1">
                <a:latin typeface="Calibri"/>
                <a:cs typeface="Calibri"/>
              </a:rPr>
              <a:t>rimário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-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PPR</a:t>
            </a:r>
            <a:r>
              <a:rPr lang="pt-BR" sz="2800" b="1" spc="-5" dirty="0">
                <a:latin typeface="Calibri"/>
                <a:cs typeface="Calibri"/>
              </a:rPr>
              <a:t> e Pescador, </a:t>
            </a:r>
            <a:r>
              <a:rPr lang="pt-BR" sz="2800" spc="-5" dirty="0">
                <a:latin typeface="Calibri"/>
                <a:cs typeface="Calibri"/>
              </a:rPr>
              <a:t>ao</a:t>
            </a:r>
            <a:r>
              <a:rPr lang="pt-BR" sz="2800" b="1" spc="-5" dirty="0">
                <a:latin typeface="Calibri"/>
                <a:cs typeface="Calibri"/>
              </a:rPr>
              <a:t> Microempreendedor Individual – MEI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ao </a:t>
            </a:r>
            <a:r>
              <a:rPr sz="2800" b="1" spc="-10" dirty="0">
                <a:latin typeface="Calibri"/>
                <a:cs typeface="Calibri"/>
              </a:rPr>
              <a:t>transportador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autônomo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carga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lang="pt-BR" sz="2800" b="1" spc="-20" dirty="0">
                <a:latin typeface="Calibri"/>
                <a:cs typeface="Calibri"/>
              </a:rPr>
              <a:t>-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TAC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emissão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simplificada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documentos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fiscais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eletrônicos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E912F508-492B-A629-1E81-0929D5EFF70F}"/>
              </a:ext>
            </a:extLst>
          </p:cNvPr>
          <p:cNvGrpSpPr/>
          <p:nvPr/>
        </p:nvGrpSpPr>
        <p:grpSpPr>
          <a:xfrm>
            <a:off x="8931741" y="8788544"/>
            <a:ext cx="2916548" cy="588919"/>
            <a:chOff x="3831158" y="3282690"/>
            <a:chExt cx="1475105" cy="31750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1287D39B-3C5E-C58F-E150-511529C5A98F}"/>
                </a:ext>
              </a:extLst>
            </p:cNvPr>
            <p:cNvSpPr/>
            <p:nvPr/>
          </p:nvSpPr>
          <p:spPr>
            <a:xfrm>
              <a:off x="3837508" y="3289040"/>
              <a:ext cx="1462405" cy="304800"/>
            </a:xfrm>
            <a:custGeom>
              <a:avLst/>
              <a:gdLst/>
              <a:ahLst/>
              <a:cxnLst/>
              <a:rect l="l" t="t" r="r" b="b"/>
              <a:pathLst>
                <a:path w="1462404" h="304800">
                  <a:moveTo>
                    <a:pt x="152367" y="304736"/>
                  </a:move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461854" y="76183"/>
                  </a:lnTo>
                  <a:lnTo>
                    <a:pt x="1461854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07B80656-4743-6E80-16E8-F99962E3FA09}"/>
                </a:ext>
              </a:extLst>
            </p:cNvPr>
            <p:cNvSpPr/>
            <p:nvPr/>
          </p:nvSpPr>
          <p:spPr>
            <a:xfrm>
              <a:off x="3837508" y="3289040"/>
              <a:ext cx="1462405" cy="304800"/>
            </a:xfrm>
            <a:custGeom>
              <a:avLst/>
              <a:gdLst/>
              <a:ahLst/>
              <a:cxnLst/>
              <a:rect l="l" t="t" r="r" b="b"/>
              <a:pathLst>
                <a:path w="1462404" h="304800">
                  <a:moveTo>
                    <a:pt x="1461854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461854" y="76183"/>
                  </a:lnTo>
                  <a:lnTo>
                    <a:pt x="1461854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4">
            <a:extLst>
              <a:ext uri="{FF2B5EF4-FFF2-40B4-BE49-F238E27FC236}">
                <a16:creationId xmlns:a16="http://schemas.microsoft.com/office/drawing/2014/main" id="{251A3F3E-7C5D-4DF9-D0B1-F213D7A68799}"/>
              </a:ext>
            </a:extLst>
          </p:cNvPr>
          <p:cNvSpPr txBox="1"/>
          <p:nvPr/>
        </p:nvSpPr>
        <p:spPr>
          <a:xfrm>
            <a:off x="13076295" y="8876825"/>
            <a:ext cx="47058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Botão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para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efetuar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login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074C74E-6481-9111-DEBD-A671FC9C8627}"/>
              </a:ext>
            </a:extLst>
          </p:cNvPr>
          <p:cNvSpPr txBox="1"/>
          <p:nvPr/>
        </p:nvSpPr>
        <p:spPr>
          <a:xfrm>
            <a:off x="1889606" y="164535"/>
            <a:ext cx="5445472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latin typeface="Calibri"/>
                <a:cs typeface="Calibri"/>
              </a:rPr>
              <a:t>Nota Fiscal Fácil – NFF, instituído pelo ajuste SINIEF 37/19 de 13.12.2019.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latin typeface="Calibri"/>
                <a:cs typeface="Calibri"/>
              </a:rPr>
              <a:t>RICMS/ES – Art. 543-Z-Z-Y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38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A3E0EE5C-449D-8E29-56F1-511502CE3ADD}"/>
              </a:ext>
            </a:extLst>
          </p:cNvPr>
          <p:cNvGrpSpPr/>
          <p:nvPr/>
        </p:nvGrpSpPr>
        <p:grpSpPr>
          <a:xfrm>
            <a:off x="1150619" y="1079960"/>
            <a:ext cx="8090658" cy="10554629"/>
            <a:chOff x="725814" y="223391"/>
            <a:chExt cx="4419600" cy="451104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28F27FB-8654-181B-7F8E-C057272F373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814" y="223391"/>
              <a:ext cx="2634605" cy="4510924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B9DA322-AB82-DA30-5EF6-445A3FCA7FD2}"/>
                </a:ext>
              </a:extLst>
            </p:cNvPr>
            <p:cNvSpPr/>
            <p:nvPr/>
          </p:nvSpPr>
          <p:spPr>
            <a:xfrm>
              <a:off x="947651" y="2478853"/>
              <a:ext cx="1508760" cy="576580"/>
            </a:xfrm>
            <a:custGeom>
              <a:avLst/>
              <a:gdLst/>
              <a:ahLst/>
              <a:cxnLst/>
              <a:rect l="l" t="t" r="r" b="b"/>
              <a:pathLst>
                <a:path w="1508760" h="576580">
                  <a:moveTo>
                    <a:pt x="1508759" y="576073"/>
                  </a:moveTo>
                  <a:lnTo>
                    <a:pt x="0" y="576073"/>
                  </a:lnTo>
                  <a:lnTo>
                    <a:pt x="0" y="0"/>
                  </a:lnTo>
                  <a:lnTo>
                    <a:pt x="1508759" y="0"/>
                  </a:lnTo>
                  <a:lnTo>
                    <a:pt x="1508759" y="576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6FFF223-1C81-6DF6-07DE-2CA3D4BEC948}"/>
                </a:ext>
              </a:extLst>
            </p:cNvPr>
            <p:cNvSpPr/>
            <p:nvPr/>
          </p:nvSpPr>
          <p:spPr>
            <a:xfrm>
              <a:off x="947651" y="2478853"/>
              <a:ext cx="1508760" cy="576580"/>
            </a:xfrm>
            <a:custGeom>
              <a:avLst/>
              <a:gdLst/>
              <a:ahLst/>
              <a:cxnLst/>
              <a:rect l="l" t="t" r="r" b="b"/>
              <a:pathLst>
                <a:path w="1508760" h="576580">
                  <a:moveTo>
                    <a:pt x="0" y="0"/>
                  </a:moveTo>
                  <a:lnTo>
                    <a:pt x="1508759" y="0"/>
                  </a:lnTo>
                  <a:lnTo>
                    <a:pt x="1508759" y="576073"/>
                  </a:lnTo>
                  <a:lnTo>
                    <a:pt x="0" y="57607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C2AAF66-C477-9210-7081-156A64FCA80A}"/>
                </a:ext>
              </a:extLst>
            </p:cNvPr>
            <p:cNvSpPr/>
            <p:nvPr/>
          </p:nvSpPr>
          <p:spPr>
            <a:xfrm>
              <a:off x="947651" y="3335481"/>
              <a:ext cx="1172210" cy="461645"/>
            </a:xfrm>
            <a:custGeom>
              <a:avLst/>
              <a:gdLst/>
              <a:ahLst/>
              <a:cxnLst/>
              <a:rect l="l" t="t" r="r" b="b"/>
              <a:pathLst>
                <a:path w="1172210" h="461645">
                  <a:moveTo>
                    <a:pt x="1172093" y="461356"/>
                  </a:moveTo>
                  <a:lnTo>
                    <a:pt x="0" y="461356"/>
                  </a:lnTo>
                  <a:lnTo>
                    <a:pt x="0" y="0"/>
                  </a:lnTo>
                  <a:lnTo>
                    <a:pt x="1172093" y="0"/>
                  </a:lnTo>
                  <a:lnTo>
                    <a:pt x="1172093" y="46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137FA67-71F7-B714-4229-54AA8BF6E0E8}"/>
                </a:ext>
              </a:extLst>
            </p:cNvPr>
            <p:cNvSpPr/>
            <p:nvPr/>
          </p:nvSpPr>
          <p:spPr>
            <a:xfrm>
              <a:off x="947651" y="3335481"/>
              <a:ext cx="1172210" cy="461645"/>
            </a:xfrm>
            <a:custGeom>
              <a:avLst/>
              <a:gdLst/>
              <a:ahLst/>
              <a:cxnLst/>
              <a:rect l="l" t="t" r="r" b="b"/>
              <a:pathLst>
                <a:path w="1172210" h="461645">
                  <a:moveTo>
                    <a:pt x="0" y="0"/>
                  </a:moveTo>
                  <a:lnTo>
                    <a:pt x="1172093" y="0"/>
                  </a:lnTo>
                  <a:lnTo>
                    <a:pt x="1172093" y="461356"/>
                  </a:lnTo>
                  <a:lnTo>
                    <a:pt x="0" y="46135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CB5B758-A7B7-02DC-AC96-B4798AD3F100}"/>
                </a:ext>
              </a:extLst>
            </p:cNvPr>
            <p:cNvSpPr/>
            <p:nvPr/>
          </p:nvSpPr>
          <p:spPr>
            <a:xfrm>
              <a:off x="3582255" y="4280664"/>
              <a:ext cx="1555115" cy="304800"/>
            </a:xfrm>
            <a:custGeom>
              <a:avLst/>
              <a:gdLst/>
              <a:ahLst/>
              <a:cxnLst/>
              <a:rect l="l" t="t" r="r" b="b"/>
              <a:pathLst>
                <a:path w="1555114" h="304800">
                  <a:moveTo>
                    <a:pt x="152367" y="304736"/>
                  </a:move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555007" y="76183"/>
                  </a:lnTo>
                  <a:lnTo>
                    <a:pt x="1555007" y="228551"/>
                  </a:lnTo>
                  <a:lnTo>
                    <a:pt x="152367" y="228551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0561483-AA0B-95CE-018A-60BD2315CAC8}"/>
                </a:ext>
              </a:extLst>
            </p:cNvPr>
            <p:cNvSpPr/>
            <p:nvPr/>
          </p:nvSpPr>
          <p:spPr>
            <a:xfrm>
              <a:off x="3582255" y="4280664"/>
              <a:ext cx="1555115" cy="304800"/>
            </a:xfrm>
            <a:custGeom>
              <a:avLst/>
              <a:gdLst/>
              <a:ahLst/>
              <a:cxnLst/>
              <a:rect l="l" t="t" r="r" b="b"/>
              <a:pathLst>
                <a:path w="1555114" h="304800">
                  <a:moveTo>
                    <a:pt x="1555007" y="228551"/>
                  </a:moveTo>
                  <a:lnTo>
                    <a:pt x="152367" y="228551"/>
                  </a:lnTo>
                  <a:lnTo>
                    <a:pt x="152367" y="304736"/>
                  </a:ln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555007" y="76183"/>
                  </a:lnTo>
                  <a:lnTo>
                    <a:pt x="1555007" y="22855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C9BC5A4-D227-F7B7-8D7F-D046D69DB05F}"/>
                </a:ext>
              </a:extLst>
            </p:cNvPr>
            <p:cNvSpPr/>
            <p:nvPr/>
          </p:nvSpPr>
          <p:spPr>
            <a:xfrm>
              <a:off x="1294350" y="3569668"/>
              <a:ext cx="3844290" cy="661035"/>
            </a:xfrm>
            <a:custGeom>
              <a:avLst/>
              <a:gdLst/>
              <a:ahLst/>
              <a:cxnLst/>
              <a:rect l="l" t="t" r="r" b="b"/>
              <a:pathLst>
                <a:path w="3844290" h="661035">
                  <a:moveTo>
                    <a:pt x="169147" y="660974"/>
                  </a:moveTo>
                  <a:lnTo>
                    <a:pt x="0" y="527478"/>
                  </a:lnTo>
                  <a:lnTo>
                    <a:pt x="133495" y="358330"/>
                  </a:lnTo>
                  <a:lnTo>
                    <a:pt x="142408" y="433991"/>
                  </a:lnTo>
                  <a:lnTo>
                    <a:pt x="3826433" y="0"/>
                  </a:lnTo>
                  <a:lnTo>
                    <a:pt x="3844259" y="151321"/>
                  </a:lnTo>
                  <a:lnTo>
                    <a:pt x="160234" y="585313"/>
                  </a:lnTo>
                  <a:lnTo>
                    <a:pt x="169147" y="6609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ABBB7F9-2E8B-CF6F-A7FA-41BF81DEDDBB}"/>
                </a:ext>
              </a:extLst>
            </p:cNvPr>
            <p:cNvSpPr/>
            <p:nvPr/>
          </p:nvSpPr>
          <p:spPr>
            <a:xfrm>
              <a:off x="1294350" y="3569668"/>
              <a:ext cx="3844290" cy="661035"/>
            </a:xfrm>
            <a:custGeom>
              <a:avLst/>
              <a:gdLst/>
              <a:ahLst/>
              <a:cxnLst/>
              <a:rect l="l" t="t" r="r" b="b"/>
              <a:pathLst>
                <a:path w="3844290" h="661035">
                  <a:moveTo>
                    <a:pt x="3844259" y="151321"/>
                  </a:moveTo>
                  <a:lnTo>
                    <a:pt x="160234" y="585313"/>
                  </a:lnTo>
                  <a:lnTo>
                    <a:pt x="169147" y="660974"/>
                  </a:lnTo>
                  <a:lnTo>
                    <a:pt x="0" y="527478"/>
                  </a:lnTo>
                  <a:lnTo>
                    <a:pt x="133495" y="358330"/>
                  </a:lnTo>
                  <a:lnTo>
                    <a:pt x="142408" y="433991"/>
                  </a:lnTo>
                  <a:lnTo>
                    <a:pt x="3826433" y="0"/>
                  </a:lnTo>
                  <a:lnTo>
                    <a:pt x="3844259" y="15132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E340A068-D59C-79B8-7655-21F5C1511545}"/>
              </a:ext>
            </a:extLst>
          </p:cNvPr>
          <p:cNvGrpSpPr/>
          <p:nvPr/>
        </p:nvGrpSpPr>
        <p:grpSpPr>
          <a:xfrm>
            <a:off x="6379709" y="6857999"/>
            <a:ext cx="3017210" cy="612843"/>
            <a:chOff x="3575906" y="2692477"/>
            <a:chExt cx="1567815" cy="31750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B7B7FFD-A363-12C7-3F6A-8D5EBCD5013D}"/>
                </a:ext>
              </a:extLst>
            </p:cNvPr>
            <p:cNvSpPr/>
            <p:nvPr/>
          </p:nvSpPr>
          <p:spPr>
            <a:xfrm>
              <a:off x="3582256" y="2698827"/>
              <a:ext cx="1555115" cy="304800"/>
            </a:xfrm>
            <a:custGeom>
              <a:avLst/>
              <a:gdLst/>
              <a:ahLst/>
              <a:cxnLst/>
              <a:rect l="l" t="t" r="r" b="b"/>
              <a:pathLst>
                <a:path w="1555114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555007" y="76183"/>
                  </a:lnTo>
                  <a:lnTo>
                    <a:pt x="1555007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A8F165A-AC81-59C3-EA13-16C3EEC321EE}"/>
                </a:ext>
              </a:extLst>
            </p:cNvPr>
            <p:cNvSpPr/>
            <p:nvPr/>
          </p:nvSpPr>
          <p:spPr>
            <a:xfrm>
              <a:off x="3582256" y="2698827"/>
              <a:ext cx="1555115" cy="304800"/>
            </a:xfrm>
            <a:custGeom>
              <a:avLst/>
              <a:gdLst/>
              <a:ahLst/>
              <a:cxnLst/>
              <a:rect l="l" t="t" r="r" b="b"/>
              <a:pathLst>
                <a:path w="1555114" h="304800">
                  <a:moveTo>
                    <a:pt x="1555007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555007" y="76183"/>
                  </a:lnTo>
                  <a:lnTo>
                    <a:pt x="1555007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2">
            <a:extLst>
              <a:ext uri="{FF2B5EF4-FFF2-40B4-BE49-F238E27FC236}">
                <a16:creationId xmlns:a16="http://schemas.microsoft.com/office/drawing/2014/main" id="{A298AB87-8702-9152-BF48-311B2D7B92BA}"/>
              </a:ext>
            </a:extLst>
          </p:cNvPr>
          <p:cNvSpPr txBox="1"/>
          <p:nvPr/>
        </p:nvSpPr>
        <p:spPr>
          <a:xfrm>
            <a:off x="10715445" y="7045040"/>
            <a:ext cx="59966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Lista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transportadores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080B0DDF-A3AE-D81A-E188-1C037C3F2B23}"/>
              </a:ext>
            </a:extLst>
          </p:cNvPr>
          <p:cNvSpPr txBox="1"/>
          <p:nvPr/>
        </p:nvSpPr>
        <p:spPr>
          <a:xfrm>
            <a:off x="10520892" y="8909355"/>
            <a:ext cx="8097849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32384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Clicar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“+”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para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adicionar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um </a:t>
            </a:r>
            <a:r>
              <a:rPr sz="2800" b="1" dirty="0">
                <a:latin typeface="Calibri"/>
                <a:cs typeface="Calibri"/>
              </a:rPr>
              <a:t>novo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transportador</a:t>
            </a:r>
            <a:endParaRPr sz="28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20"/>
              </a:spcBef>
            </a:pPr>
            <a:r>
              <a:rPr sz="2800" dirty="0">
                <a:latin typeface="Calibri"/>
                <a:cs typeface="Calibri"/>
              </a:rPr>
              <a:t>(não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necessário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cadastrar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todos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uma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vez,</a:t>
            </a:r>
            <a:r>
              <a:rPr sz="2800" spc="-20" dirty="0">
                <a:latin typeface="Calibri"/>
                <a:cs typeface="Calibri"/>
              </a:rPr>
              <a:t> pois</a:t>
            </a:r>
            <a:r>
              <a:rPr sz="2800" spc="5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podem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adicionados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posteriormente)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  <a:p>
            <a:pPr marL="231775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Por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fim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selecionar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CONCLUIR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544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3">
            <a:extLst>
              <a:ext uri="{FF2B5EF4-FFF2-40B4-BE49-F238E27FC236}">
                <a16:creationId xmlns:a16="http://schemas.microsoft.com/office/drawing/2014/main" id="{8D92C070-ECA1-9485-5353-2C88DD70BCAE}"/>
              </a:ext>
            </a:extLst>
          </p:cNvPr>
          <p:cNvGrpSpPr/>
          <p:nvPr/>
        </p:nvGrpSpPr>
        <p:grpSpPr>
          <a:xfrm>
            <a:off x="700875" y="1089497"/>
            <a:ext cx="7373082" cy="9163455"/>
            <a:chOff x="700875" y="0"/>
            <a:chExt cx="4443095" cy="514350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A5984773-A441-8FA9-1635-EAE6A0E0ABE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875" y="0"/>
              <a:ext cx="2891772" cy="5143499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B587308A-7411-BBA1-AC71-C046192C61C0}"/>
                </a:ext>
              </a:extLst>
            </p:cNvPr>
            <p:cNvSpPr/>
            <p:nvPr/>
          </p:nvSpPr>
          <p:spPr>
            <a:xfrm>
              <a:off x="3592647" y="2188263"/>
              <a:ext cx="1544955" cy="304800"/>
            </a:xfrm>
            <a:custGeom>
              <a:avLst/>
              <a:gdLst/>
              <a:ahLst/>
              <a:cxnLst/>
              <a:rect l="l" t="t" r="r" b="b"/>
              <a:pathLst>
                <a:path w="1544954" h="304800">
                  <a:moveTo>
                    <a:pt x="152368" y="304736"/>
                  </a:moveTo>
                  <a:lnTo>
                    <a:pt x="0" y="152367"/>
                  </a:lnTo>
                  <a:lnTo>
                    <a:pt x="152368" y="0"/>
                  </a:lnTo>
                  <a:lnTo>
                    <a:pt x="152368" y="76184"/>
                  </a:lnTo>
                  <a:lnTo>
                    <a:pt x="1544616" y="76184"/>
                  </a:lnTo>
                  <a:lnTo>
                    <a:pt x="1544616" y="228552"/>
                  </a:lnTo>
                  <a:lnTo>
                    <a:pt x="152368" y="228552"/>
                  </a:lnTo>
                  <a:lnTo>
                    <a:pt x="152368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20497305-DFA5-C274-87EB-FC3B6A924310}"/>
                </a:ext>
              </a:extLst>
            </p:cNvPr>
            <p:cNvSpPr/>
            <p:nvPr/>
          </p:nvSpPr>
          <p:spPr>
            <a:xfrm>
              <a:off x="3592647" y="2188263"/>
              <a:ext cx="1544955" cy="304800"/>
            </a:xfrm>
            <a:custGeom>
              <a:avLst/>
              <a:gdLst/>
              <a:ahLst/>
              <a:cxnLst/>
              <a:rect l="l" t="t" r="r" b="b"/>
              <a:pathLst>
                <a:path w="1544954" h="304800">
                  <a:moveTo>
                    <a:pt x="1544616" y="228552"/>
                  </a:moveTo>
                  <a:lnTo>
                    <a:pt x="152368" y="228552"/>
                  </a:lnTo>
                  <a:lnTo>
                    <a:pt x="152368" y="304736"/>
                  </a:lnTo>
                  <a:lnTo>
                    <a:pt x="0" y="152367"/>
                  </a:lnTo>
                  <a:lnTo>
                    <a:pt x="152368" y="0"/>
                  </a:lnTo>
                  <a:lnTo>
                    <a:pt x="152368" y="76184"/>
                  </a:lnTo>
                  <a:lnTo>
                    <a:pt x="1544616" y="76184"/>
                  </a:lnTo>
                  <a:lnTo>
                    <a:pt x="1544616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1F5D81B6-E2DB-3F7D-E9D4-45251C1D4E59}"/>
              </a:ext>
            </a:extLst>
          </p:cNvPr>
          <p:cNvSpPr txBox="1"/>
          <p:nvPr/>
        </p:nvSpPr>
        <p:spPr>
          <a:xfrm>
            <a:off x="10298360" y="4988019"/>
            <a:ext cx="586900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Tela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Cadastro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Concluído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38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A6B16B6-0E2A-330C-3743-395CB55DFA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12264886"/>
            <a:ext cx="24377647" cy="1451113"/>
          </a:xfrm>
        </p:spPr>
      </p:sp>
      <p:pic>
        <p:nvPicPr>
          <p:cNvPr id="3" name="Picture 3" descr="C:\Users\oberdan.silva\Desktop\uy.png">
            <a:extLst>
              <a:ext uri="{FF2B5EF4-FFF2-40B4-BE49-F238E27FC236}">
                <a16:creationId xmlns:a16="http://schemas.microsoft.com/office/drawing/2014/main" id="{F12602B4-0336-E2EA-B7E1-3459D16C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0536" r="20536"/>
          <a:stretch>
            <a:fillRect/>
          </a:stretch>
        </p:blipFill>
        <p:spPr bwMode="auto">
          <a:xfrm>
            <a:off x="-4" y="12219899"/>
            <a:ext cx="24377650" cy="1557896"/>
          </a:xfrm>
          <a:prstGeom prst="rect">
            <a:avLst/>
          </a:prstGeom>
          <a:noFill/>
          <a:effectLst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102B129-8373-52D2-93BD-9C249640BC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219899"/>
            <a:ext cx="3591048" cy="1541085"/>
          </a:xfrm>
          <a:prstGeom prst="rect">
            <a:avLst/>
          </a:prstGeom>
        </p:spPr>
      </p:pic>
      <p:pic>
        <p:nvPicPr>
          <p:cNvPr id="5" name="Picture 2" descr="C:\Users\oberdan.silva\Desktop\LogosSefaz_Prancheta 1 cópia 5.png">
            <a:extLst>
              <a:ext uri="{FF2B5EF4-FFF2-40B4-BE49-F238E27FC236}">
                <a16:creationId xmlns:a16="http://schemas.microsoft.com/office/drawing/2014/main" id="{0D1D0527-6D40-8CC5-A2BD-52C9B7B7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6854" y="11664235"/>
            <a:ext cx="5265248" cy="2652412"/>
          </a:xfrm>
          <a:prstGeom prst="rect">
            <a:avLst/>
          </a:prstGeom>
          <a:noFill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813CBA5-DD68-A053-644A-3F57B4E9D9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602530"/>
            <a:ext cx="5084641" cy="11016721"/>
          </a:xfrm>
          <a:prstGeom prst="rect">
            <a:avLst/>
          </a:prstGeom>
        </p:spPr>
      </p:pic>
      <p:grpSp>
        <p:nvGrpSpPr>
          <p:cNvPr id="7" name="object 5">
            <a:extLst>
              <a:ext uri="{FF2B5EF4-FFF2-40B4-BE49-F238E27FC236}">
                <a16:creationId xmlns:a16="http://schemas.microsoft.com/office/drawing/2014/main" id="{744A82B1-2ED1-B5F3-4565-89922509F3E4}"/>
              </a:ext>
            </a:extLst>
          </p:cNvPr>
          <p:cNvGrpSpPr/>
          <p:nvPr/>
        </p:nvGrpSpPr>
        <p:grpSpPr>
          <a:xfrm>
            <a:off x="7398658" y="5285767"/>
            <a:ext cx="3733167" cy="3756992"/>
            <a:chOff x="3566157" y="249054"/>
            <a:chExt cx="2054549" cy="1119598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2EB7FA23-D2AB-F06F-5276-250043585637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18757" y="237515"/>
                  </a:move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lnTo>
                    <a:pt x="118757" y="178136"/>
                  </a:lnTo>
                  <a:lnTo>
                    <a:pt x="118757" y="2375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99148585-A061-8BD2-AFAC-1535F3334AD1}"/>
                </a:ext>
              </a:extLst>
            </p:cNvPr>
            <p:cNvSpPr/>
            <p:nvPr/>
          </p:nvSpPr>
          <p:spPr>
            <a:xfrm>
              <a:off x="4438347" y="249054"/>
              <a:ext cx="1182359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527463" y="178136"/>
                  </a:moveTo>
                  <a:lnTo>
                    <a:pt x="118757" y="178136"/>
                  </a:lnTo>
                  <a:lnTo>
                    <a:pt x="118757" y="237515"/>
                  </a:ln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</p:grpSp>
      <p:sp>
        <p:nvSpPr>
          <p:cNvPr id="14" name="object 10">
            <a:extLst>
              <a:ext uri="{FF2B5EF4-FFF2-40B4-BE49-F238E27FC236}">
                <a16:creationId xmlns:a16="http://schemas.microsoft.com/office/drawing/2014/main" id="{50A8C4E1-F940-D20B-28DC-D47E3AB1197D}"/>
              </a:ext>
            </a:extLst>
          </p:cNvPr>
          <p:cNvSpPr txBox="1"/>
          <p:nvPr/>
        </p:nvSpPr>
        <p:spPr>
          <a:xfrm>
            <a:off x="11330609" y="5163971"/>
            <a:ext cx="84880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spc="-10" dirty="0">
                <a:latin typeface="Calibri"/>
                <a:cs typeface="Calibri"/>
              </a:rPr>
              <a:t>Responsabilidade no USO da NFF (aplicativo –APP)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65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berdan.silva\Desktop\uy.png">
            <a:extLst>
              <a:ext uri="{FF2B5EF4-FFF2-40B4-BE49-F238E27FC236}">
                <a16:creationId xmlns:a16="http://schemas.microsoft.com/office/drawing/2014/main" id="{3DB18A40-5190-1A54-A1D7-B742C361399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20536" r="20536"/>
          <a:stretch>
            <a:fillRect/>
          </a:stretch>
        </p:blipFill>
        <p:spPr bwMode="auto">
          <a:xfrm>
            <a:off x="0" y="12051324"/>
            <a:ext cx="24377650" cy="1664676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E45F0E-3B40-FCBF-488E-9B2C6A30A4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113119"/>
            <a:ext cx="3591048" cy="1541085"/>
          </a:xfrm>
          <a:prstGeom prst="rect">
            <a:avLst/>
          </a:prstGeom>
        </p:spPr>
      </p:pic>
      <p:pic>
        <p:nvPicPr>
          <p:cNvPr id="6" name="Picture 2" descr="C:\Users\oberdan.silva\Desktop\LogosSefaz_Prancheta 1 cópia 5.png">
            <a:extLst>
              <a:ext uri="{FF2B5EF4-FFF2-40B4-BE49-F238E27FC236}">
                <a16:creationId xmlns:a16="http://schemas.microsoft.com/office/drawing/2014/main" id="{772C9604-48D8-1E2C-F7B7-9C4B3B62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6862" y="11535154"/>
            <a:ext cx="5265248" cy="2652412"/>
          </a:xfrm>
          <a:prstGeom prst="rect">
            <a:avLst/>
          </a:prstGeom>
          <a:noFill/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FB8B3F0-A829-B4BE-5D08-52D8DFD979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397483"/>
            <a:ext cx="5084641" cy="11016721"/>
          </a:xfrm>
          <a:prstGeom prst="rect">
            <a:avLst/>
          </a:prstGeom>
        </p:spPr>
      </p:pic>
      <p:grpSp>
        <p:nvGrpSpPr>
          <p:cNvPr id="9" name="object 5">
            <a:extLst>
              <a:ext uri="{FF2B5EF4-FFF2-40B4-BE49-F238E27FC236}">
                <a16:creationId xmlns:a16="http://schemas.microsoft.com/office/drawing/2014/main" id="{5411B5CD-4A46-BEC9-772D-0E0D98C3DA0F}"/>
              </a:ext>
            </a:extLst>
          </p:cNvPr>
          <p:cNvGrpSpPr/>
          <p:nvPr/>
        </p:nvGrpSpPr>
        <p:grpSpPr>
          <a:xfrm>
            <a:off x="7101346" y="5693456"/>
            <a:ext cx="2639002" cy="627831"/>
            <a:chOff x="3566157" y="1130527"/>
            <a:chExt cx="1527810" cy="23812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36240B80-E04D-37E9-AD74-C859C06ADBFB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18757" y="237515"/>
                  </a:move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lnTo>
                    <a:pt x="118757" y="178136"/>
                  </a:lnTo>
                  <a:lnTo>
                    <a:pt x="118757" y="2375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dirty="0"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A02D3CB0-1366-4B9C-E4AD-A77BA59730F7}"/>
                </a:ext>
              </a:extLst>
            </p:cNvPr>
            <p:cNvSpPr/>
            <p:nvPr/>
          </p:nvSpPr>
          <p:spPr>
            <a:xfrm>
              <a:off x="3566157" y="1130527"/>
              <a:ext cx="1527810" cy="238125"/>
            </a:xfrm>
            <a:custGeom>
              <a:avLst/>
              <a:gdLst/>
              <a:ahLst/>
              <a:cxnLst/>
              <a:rect l="l" t="t" r="r" b="b"/>
              <a:pathLst>
                <a:path w="1527810" h="238125">
                  <a:moveTo>
                    <a:pt x="1527463" y="178136"/>
                  </a:moveTo>
                  <a:lnTo>
                    <a:pt x="118757" y="178136"/>
                  </a:lnTo>
                  <a:lnTo>
                    <a:pt x="118757" y="237515"/>
                  </a:lnTo>
                  <a:lnTo>
                    <a:pt x="0" y="118757"/>
                  </a:lnTo>
                  <a:lnTo>
                    <a:pt x="118757" y="0"/>
                  </a:lnTo>
                  <a:lnTo>
                    <a:pt x="118757" y="59378"/>
                  </a:lnTo>
                  <a:lnTo>
                    <a:pt x="1527463" y="59378"/>
                  </a:lnTo>
                  <a:lnTo>
                    <a:pt x="1527463" y="17813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A02D3CB0-1366-4B9C-E4AD-A77BA59730F7}"/>
              </a:ext>
            </a:extLst>
          </p:cNvPr>
          <p:cNvSpPr/>
          <p:nvPr/>
        </p:nvSpPr>
        <p:spPr>
          <a:xfrm>
            <a:off x="17012174" y="3441031"/>
            <a:ext cx="3010522" cy="1415621"/>
          </a:xfrm>
          <a:custGeom>
            <a:avLst/>
            <a:gdLst/>
            <a:ahLst/>
            <a:cxnLst/>
            <a:rect l="l" t="t" r="r" b="b"/>
            <a:pathLst>
              <a:path w="1527810" h="238125">
                <a:moveTo>
                  <a:pt x="1527463" y="178136"/>
                </a:moveTo>
                <a:lnTo>
                  <a:pt x="118757" y="178136"/>
                </a:lnTo>
                <a:lnTo>
                  <a:pt x="118757" y="237515"/>
                </a:lnTo>
                <a:lnTo>
                  <a:pt x="0" y="118757"/>
                </a:lnTo>
                <a:lnTo>
                  <a:pt x="118757" y="0"/>
                </a:lnTo>
                <a:lnTo>
                  <a:pt x="118757" y="59378"/>
                </a:lnTo>
                <a:lnTo>
                  <a:pt x="1527463" y="59378"/>
                </a:lnTo>
                <a:lnTo>
                  <a:pt x="1527463" y="17813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FB343B18-4F7C-CDB1-9BB8-19352E2B7B21}"/>
              </a:ext>
            </a:extLst>
          </p:cNvPr>
          <p:cNvSpPr txBox="1"/>
          <p:nvPr/>
        </p:nvSpPr>
        <p:spPr>
          <a:xfrm>
            <a:off x="12188825" y="3896207"/>
            <a:ext cx="854576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spc="-10" dirty="0">
                <a:latin typeface="Calibri"/>
                <a:cs typeface="Calibri"/>
              </a:rPr>
              <a:t>C</a:t>
            </a:r>
            <a:r>
              <a:rPr sz="3200" b="1" spc="-10" dirty="0">
                <a:latin typeface="Calibri"/>
                <a:cs typeface="Calibri"/>
              </a:rPr>
              <a:t>o</a:t>
            </a:r>
            <a:r>
              <a:rPr lang="pt-BR" sz="3200" b="1" spc="-10" dirty="0" err="1">
                <a:latin typeface="Calibri"/>
                <a:cs typeface="Calibri"/>
              </a:rPr>
              <a:t>nfirmação</a:t>
            </a:r>
            <a:r>
              <a:rPr lang="pt-BR" sz="3200" b="1" spc="-10" dirty="0">
                <a:latin typeface="Calibri"/>
                <a:cs typeface="Calibri"/>
              </a:rPr>
              <a:t> do cadastro NFF (uso da senha – PIN)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292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6DEADBB6-0208-5593-2A24-0A281D719503}"/>
              </a:ext>
            </a:extLst>
          </p:cNvPr>
          <p:cNvGrpSpPr/>
          <p:nvPr/>
        </p:nvGrpSpPr>
        <p:grpSpPr>
          <a:xfrm>
            <a:off x="1097279" y="2132329"/>
            <a:ext cx="7385240" cy="8645917"/>
            <a:chOff x="857648" y="125010"/>
            <a:chExt cx="4277995" cy="472567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39E933ED-2351-960B-565A-2E9ABE0544C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648" y="125010"/>
              <a:ext cx="2724823" cy="4725465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DB12FFF-7DF1-814A-54ED-0826E87827D8}"/>
                </a:ext>
              </a:extLst>
            </p:cNvPr>
            <p:cNvSpPr/>
            <p:nvPr/>
          </p:nvSpPr>
          <p:spPr>
            <a:xfrm>
              <a:off x="1097279" y="1238178"/>
              <a:ext cx="1565275" cy="756920"/>
            </a:xfrm>
            <a:custGeom>
              <a:avLst/>
              <a:gdLst/>
              <a:ahLst/>
              <a:cxnLst/>
              <a:rect l="l" t="t" r="r" b="b"/>
              <a:pathLst>
                <a:path w="1565275" h="756919">
                  <a:moveTo>
                    <a:pt x="1564871" y="756875"/>
                  </a:moveTo>
                  <a:lnTo>
                    <a:pt x="0" y="756875"/>
                  </a:lnTo>
                  <a:lnTo>
                    <a:pt x="0" y="0"/>
                  </a:lnTo>
                  <a:lnTo>
                    <a:pt x="1564871" y="0"/>
                  </a:lnTo>
                  <a:lnTo>
                    <a:pt x="1564871" y="756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3F73259-BB68-CF91-79A2-199F128862DF}"/>
                </a:ext>
              </a:extLst>
            </p:cNvPr>
            <p:cNvSpPr/>
            <p:nvPr/>
          </p:nvSpPr>
          <p:spPr>
            <a:xfrm>
              <a:off x="1097279" y="1238178"/>
              <a:ext cx="1565275" cy="756920"/>
            </a:xfrm>
            <a:custGeom>
              <a:avLst/>
              <a:gdLst/>
              <a:ahLst/>
              <a:cxnLst/>
              <a:rect l="l" t="t" r="r" b="b"/>
              <a:pathLst>
                <a:path w="1565275" h="756919">
                  <a:moveTo>
                    <a:pt x="0" y="0"/>
                  </a:moveTo>
                  <a:lnTo>
                    <a:pt x="1564871" y="0"/>
                  </a:lnTo>
                  <a:lnTo>
                    <a:pt x="1564871" y="756875"/>
                  </a:lnTo>
                  <a:lnTo>
                    <a:pt x="0" y="7568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B7DE97D6-43D2-3500-463D-B1CDDA2D1EF8}"/>
                </a:ext>
              </a:extLst>
            </p:cNvPr>
            <p:cNvSpPr/>
            <p:nvPr/>
          </p:nvSpPr>
          <p:spPr>
            <a:xfrm>
              <a:off x="1097279" y="3108222"/>
              <a:ext cx="1565275" cy="756920"/>
            </a:xfrm>
            <a:custGeom>
              <a:avLst/>
              <a:gdLst/>
              <a:ahLst/>
              <a:cxnLst/>
              <a:rect l="l" t="t" r="r" b="b"/>
              <a:pathLst>
                <a:path w="1565275" h="756920">
                  <a:moveTo>
                    <a:pt x="1564871" y="756875"/>
                  </a:moveTo>
                  <a:lnTo>
                    <a:pt x="0" y="756875"/>
                  </a:lnTo>
                  <a:lnTo>
                    <a:pt x="0" y="0"/>
                  </a:lnTo>
                  <a:lnTo>
                    <a:pt x="1564871" y="0"/>
                  </a:lnTo>
                  <a:lnTo>
                    <a:pt x="1564871" y="756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0295A6B5-55B9-04F8-D63D-15B848F06DC5}"/>
                </a:ext>
              </a:extLst>
            </p:cNvPr>
            <p:cNvSpPr/>
            <p:nvPr/>
          </p:nvSpPr>
          <p:spPr>
            <a:xfrm>
              <a:off x="1097279" y="3108222"/>
              <a:ext cx="1565275" cy="756920"/>
            </a:xfrm>
            <a:custGeom>
              <a:avLst/>
              <a:gdLst/>
              <a:ahLst/>
              <a:cxnLst/>
              <a:rect l="l" t="t" r="r" b="b"/>
              <a:pathLst>
                <a:path w="1565275" h="756920">
                  <a:moveTo>
                    <a:pt x="0" y="0"/>
                  </a:moveTo>
                  <a:lnTo>
                    <a:pt x="1564871" y="0"/>
                  </a:lnTo>
                  <a:lnTo>
                    <a:pt x="1564871" y="756875"/>
                  </a:lnTo>
                  <a:lnTo>
                    <a:pt x="0" y="7568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4FA2A5CC-D0E1-4DA5-59D1-BA1F2D77FF63}"/>
                </a:ext>
              </a:extLst>
            </p:cNvPr>
            <p:cNvSpPr/>
            <p:nvPr/>
          </p:nvSpPr>
          <p:spPr>
            <a:xfrm>
              <a:off x="3522517" y="4077193"/>
              <a:ext cx="1606550" cy="304800"/>
            </a:xfrm>
            <a:custGeom>
              <a:avLst/>
              <a:gdLst/>
              <a:ahLst/>
              <a:cxnLst/>
              <a:rect l="l" t="t" r="r" b="b"/>
              <a:pathLst>
                <a:path w="1606550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606539" y="76184"/>
                  </a:lnTo>
                  <a:lnTo>
                    <a:pt x="1606539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878F5C77-9F33-E406-6435-F510A668170C}"/>
                </a:ext>
              </a:extLst>
            </p:cNvPr>
            <p:cNvSpPr/>
            <p:nvPr/>
          </p:nvSpPr>
          <p:spPr>
            <a:xfrm>
              <a:off x="3522517" y="4077193"/>
              <a:ext cx="1606550" cy="304800"/>
            </a:xfrm>
            <a:custGeom>
              <a:avLst/>
              <a:gdLst/>
              <a:ahLst/>
              <a:cxnLst/>
              <a:rect l="l" t="t" r="r" b="b"/>
              <a:pathLst>
                <a:path w="1606550" h="304800">
                  <a:moveTo>
                    <a:pt x="1606539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606539" y="76184"/>
                  </a:lnTo>
                  <a:lnTo>
                    <a:pt x="1606539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3">
            <a:extLst>
              <a:ext uri="{FF2B5EF4-FFF2-40B4-BE49-F238E27FC236}">
                <a16:creationId xmlns:a16="http://schemas.microsoft.com/office/drawing/2014/main" id="{A17F025A-0D26-7EB9-13FD-9F533FEAE873}"/>
              </a:ext>
            </a:extLst>
          </p:cNvPr>
          <p:cNvGrpSpPr/>
          <p:nvPr/>
        </p:nvGrpSpPr>
        <p:grpSpPr>
          <a:xfrm>
            <a:off x="5697728" y="5869928"/>
            <a:ext cx="2655135" cy="557650"/>
            <a:chOff x="3765550" y="2181913"/>
            <a:chExt cx="1320165" cy="317500"/>
          </a:xfrm>
        </p:grpSpPr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37D5728E-A047-E74A-8E24-00898B7A1252}"/>
                </a:ext>
              </a:extLst>
            </p:cNvPr>
            <p:cNvSpPr/>
            <p:nvPr/>
          </p:nvSpPr>
          <p:spPr>
            <a:xfrm>
              <a:off x="3771900" y="2188263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52367" y="304736"/>
                  </a:moveTo>
                  <a:lnTo>
                    <a:pt x="0" y="152367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307282" y="76184"/>
                  </a:lnTo>
                  <a:lnTo>
                    <a:pt x="1307282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38E52801-7548-9C79-1145-A574FB382A71}"/>
                </a:ext>
              </a:extLst>
            </p:cNvPr>
            <p:cNvSpPr/>
            <p:nvPr/>
          </p:nvSpPr>
          <p:spPr>
            <a:xfrm>
              <a:off x="3771900" y="2188263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307282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7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307282" y="76184"/>
                  </a:lnTo>
                  <a:lnTo>
                    <a:pt x="1307282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2DBB5BEA-193C-1F8D-A880-F46B3EC5224D}"/>
              </a:ext>
            </a:extLst>
          </p:cNvPr>
          <p:cNvSpPr txBox="1">
            <a:spLocks/>
          </p:cNvSpPr>
          <p:nvPr/>
        </p:nvSpPr>
        <p:spPr>
          <a:xfrm>
            <a:off x="5801228" y="1584044"/>
            <a:ext cx="14336633" cy="637470"/>
          </a:xfrm>
          <a:prstGeom prst="rect">
            <a:avLst/>
          </a:prstGeom>
        </p:spPr>
        <p:txBody>
          <a:bodyPr vert="horz" wrap="square" lIns="0" tIns="143625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3928110">
              <a:lnSpc>
                <a:spcPct val="100000"/>
              </a:lnSpc>
              <a:spcBef>
                <a:spcPts val="100"/>
              </a:spcBef>
            </a:pPr>
            <a:r>
              <a:rPr lang="pt-BR" sz="3200" spc="-25" dirty="0">
                <a:latin typeface="+mn-lt"/>
              </a:rPr>
              <a:t>Tela</a:t>
            </a:r>
            <a:r>
              <a:rPr lang="pt-BR" sz="3200" spc="-35" dirty="0">
                <a:latin typeface="+mn-lt"/>
              </a:rPr>
              <a:t> </a:t>
            </a:r>
            <a:r>
              <a:rPr lang="pt-BR" sz="3200" spc="-10" dirty="0">
                <a:latin typeface="+mn-lt"/>
              </a:rPr>
              <a:t>principal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do</a:t>
            </a:r>
            <a:r>
              <a:rPr lang="pt-BR" sz="3200" spc="-35" dirty="0">
                <a:latin typeface="+mn-lt"/>
              </a:rPr>
              <a:t> </a:t>
            </a:r>
            <a:r>
              <a:rPr lang="pt-BR" sz="3200" spc="-10" dirty="0">
                <a:latin typeface="+mn-lt"/>
              </a:rPr>
              <a:t>aplicativo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Nota</a:t>
            </a:r>
            <a:r>
              <a:rPr lang="pt-BR" sz="3200" spc="-3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Fiscal</a:t>
            </a:r>
            <a:r>
              <a:rPr lang="pt-BR" sz="3200" spc="-25" dirty="0">
                <a:latin typeface="+mn-lt"/>
              </a:rPr>
              <a:t> </a:t>
            </a:r>
            <a:r>
              <a:rPr lang="pt-BR" sz="3200" spc="-10" dirty="0">
                <a:latin typeface="+mn-lt"/>
              </a:rPr>
              <a:t>Fácil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BCFA06A6-FBB9-993E-BD13-18A491CD235D}"/>
              </a:ext>
            </a:extLst>
          </p:cNvPr>
          <p:cNvSpPr txBox="1"/>
          <p:nvPr/>
        </p:nvSpPr>
        <p:spPr>
          <a:xfrm>
            <a:off x="9178062" y="5881081"/>
            <a:ext cx="65029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Lista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documentos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fiscais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emitidos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8AE221BC-3916-1BA5-0881-930922E99DEF}"/>
              </a:ext>
            </a:extLst>
          </p:cNvPr>
          <p:cNvSpPr txBox="1"/>
          <p:nvPr/>
        </p:nvSpPr>
        <p:spPr>
          <a:xfrm>
            <a:off x="10223952" y="9255272"/>
            <a:ext cx="687727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Botão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para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adicionar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dados, consultar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ou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criar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uma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nova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nota </a:t>
            </a:r>
            <a:r>
              <a:rPr sz="3200" b="1" spc="-10" dirty="0">
                <a:latin typeface="Calibri"/>
                <a:cs typeface="Calibri"/>
              </a:rPr>
              <a:t>fiscal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70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E546DBB8-F84C-7DE7-A859-B9241D6E710B}"/>
              </a:ext>
            </a:extLst>
          </p:cNvPr>
          <p:cNvGrpSpPr/>
          <p:nvPr/>
        </p:nvGrpSpPr>
        <p:grpSpPr>
          <a:xfrm>
            <a:off x="1420348" y="1108954"/>
            <a:ext cx="7568009" cy="10719880"/>
            <a:chOff x="862703" y="210855"/>
            <a:chExt cx="4204335" cy="470408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54AF6970-ECFA-E00A-9FFE-8D6D3FBCBE6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703" y="210855"/>
              <a:ext cx="2753332" cy="470361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D86F236-9AB9-9124-C8BE-75B6B8B11A4E}"/>
                </a:ext>
              </a:extLst>
            </p:cNvPr>
            <p:cNvSpPr/>
            <p:nvPr/>
          </p:nvSpPr>
          <p:spPr>
            <a:xfrm>
              <a:off x="1115983" y="1319226"/>
              <a:ext cx="1409065" cy="582930"/>
            </a:xfrm>
            <a:custGeom>
              <a:avLst/>
              <a:gdLst/>
              <a:ahLst/>
              <a:cxnLst/>
              <a:rect l="l" t="t" r="r" b="b"/>
              <a:pathLst>
                <a:path w="1409064" h="582930">
                  <a:moveTo>
                    <a:pt x="1409007" y="582309"/>
                  </a:moveTo>
                  <a:lnTo>
                    <a:pt x="0" y="582309"/>
                  </a:lnTo>
                  <a:lnTo>
                    <a:pt x="0" y="0"/>
                  </a:lnTo>
                  <a:lnTo>
                    <a:pt x="1409007" y="0"/>
                  </a:lnTo>
                  <a:lnTo>
                    <a:pt x="1409007" y="5823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D1BE927-281B-F865-392B-721E069761CD}"/>
                </a:ext>
              </a:extLst>
            </p:cNvPr>
            <p:cNvSpPr/>
            <p:nvPr/>
          </p:nvSpPr>
          <p:spPr>
            <a:xfrm>
              <a:off x="1115983" y="1319226"/>
              <a:ext cx="1409065" cy="582930"/>
            </a:xfrm>
            <a:custGeom>
              <a:avLst/>
              <a:gdLst/>
              <a:ahLst/>
              <a:cxnLst/>
              <a:rect l="l" t="t" r="r" b="b"/>
              <a:pathLst>
                <a:path w="1409064" h="582930">
                  <a:moveTo>
                    <a:pt x="0" y="0"/>
                  </a:moveTo>
                  <a:lnTo>
                    <a:pt x="1409007" y="0"/>
                  </a:lnTo>
                  <a:lnTo>
                    <a:pt x="1409007" y="582309"/>
                  </a:lnTo>
                  <a:lnTo>
                    <a:pt x="0" y="58230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D0718A8-B089-8AC6-3637-4A2B9C22F29D}"/>
                </a:ext>
              </a:extLst>
            </p:cNvPr>
            <p:cNvSpPr/>
            <p:nvPr/>
          </p:nvSpPr>
          <p:spPr>
            <a:xfrm>
              <a:off x="1068185" y="3179199"/>
              <a:ext cx="1363345" cy="636905"/>
            </a:xfrm>
            <a:custGeom>
              <a:avLst/>
              <a:gdLst/>
              <a:ahLst/>
              <a:cxnLst/>
              <a:rect l="l" t="t" r="r" b="b"/>
              <a:pathLst>
                <a:path w="1363345" h="636904">
                  <a:moveTo>
                    <a:pt x="1363287" y="636341"/>
                  </a:moveTo>
                  <a:lnTo>
                    <a:pt x="0" y="636341"/>
                  </a:lnTo>
                  <a:lnTo>
                    <a:pt x="0" y="0"/>
                  </a:lnTo>
                  <a:lnTo>
                    <a:pt x="1363287" y="0"/>
                  </a:lnTo>
                  <a:lnTo>
                    <a:pt x="1363287" y="6363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5345F50-53AC-7BA3-FE62-9B1E878B07E3}"/>
                </a:ext>
              </a:extLst>
            </p:cNvPr>
            <p:cNvSpPr/>
            <p:nvPr/>
          </p:nvSpPr>
          <p:spPr>
            <a:xfrm>
              <a:off x="1068185" y="3179199"/>
              <a:ext cx="1363345" cy="636905"/>
            </a:xfrm>
            <a:custGeom>
              <a:avLst/>
              <a:gdLst/>
              <a:ahLst/>
              <a:cxnLst/>
              <a:rect l="l" t="t" r="r" b="b"/>
              <a:pathLst>
                <a:path w="1363345" h="636904">
                  <a:moveTo>
                    <a:pt x="0" y="0"/>
                  </a:moveTo>
                  <a:lnTo>
                    <a:pt x="1363287" y="0"/>
                  </a:lnTo>
                  <a:lnTo>
                    <a:pt x="1363287" y="636341"/>
                  </a:lnTo>
                  <a:lnTo>
                    <a:pt x="0" y="63634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0A8C73E-E107-3232-9387-F46C03C96D64}"/>
                </a:ext>
              </a:extLst>
            </p:cNvPr>
            <p:cNvSpPr/>
            <p:nvPr/>
          </p:nvSpPr>
          <p:spPr>
            <a:xfrm>
              <a:off x="3616036" y="1884888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83758" y="167516"/>
                  </a:moveTo>
                  <a:lnTo>
                    <a:pt x="0" y="83757"/>
                  </a:lnTo>
                  <a:lnTo>
                    <a:pt x="83758" y="0"/>
                  </a:lnTo>
                  <a:lnTo>
                    <a:pt x="83758" y="41878"/>
                  </a:lnTo>
                  <a:lnTo>
                    <a:pt x="1351347" y="41878"/>
                  </a:lnTo>
                  <a:lnTo>
                    <a:pt x="1351347" y="125637"/>
                  </a:lnTo>
                  <a:lnTo>
                    <a:pt x="83758" y="125637"/>
                  </a:lnTo>
                  <a:lnTo>
                    <a:pt x="83758" y="167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1A21148-4E39-627B-6165-3485553F555B}"/>
                </a:ext>
              </a:extLst>
            </p:cNvPr>
            <p:cNvSpPr/>
            <p:nvPr/>
          </p:nvSpPr>
          <p:spPr>
            <a:xfrm>
              <a:off x="3616036" y="1884888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1351347" y="125637"/>
                  </a:moveTo>
                  <a:lnTo>
                    <a:pt x="83758" y="125637"/>
                  </a:lnTo>
                  <a:lnTo>
                    <a:pt x="83758" y="167516"/>
                  </a:lnTo>
                  <a:lnTo>
                    <a:pt x="0" y="83757"/>
                  </a:lnTo>
                  <a:lnTo>
                    <a:pt x="83758" y="0"/>
                  </a:lnTo>
                  <a:lnTo>
                    <a:pt x="83758" y="41878"/>
                  </a:lnTo>
                  <a:lnTo>
                    <a:pt x="1351347" y="41878"/>
                  </a:lnTo>
                  <a:lnTo>
                    <a:pt x="1351347" y="12563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70ECBDB-EB35-1318-F6BE-764A33BC1E1E}"/>
                </a:ext>
              </a:extLst>
            </p:cNvPr>
            <p:cNvSpPr/>
            <p:nvPr/>
          </p:nvSpPr>
          <p:spPr>
            <a:xfrm>
              <a:off x="3616036" y="2267517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83758" y="167516"/>
                  </a:moveTo>
                  <a:lnTo>
                    <a:pt x="0" y="83757"/>
                  </a:lnTo>
                  <a:lnTo>
                    <a:pt x="83758" y="0"/>
                  </a:lnTo>
                  <a:lnTo>
                    <a:pt x="83758" y="41879"/>
                  </a:lnTo>
                  <a:lnTo>
                    <a:pt x="1351347" y="41879"/>
                  </a:lnTo>
                  <a:lnTo>
                    <a:pt x="1351347" y="125637"/>
                  </a:lnTo>
                  <a:lnTo>
                    <a:pt x="83758" y="125637"/>
                  </a:lnTo>
                  <a:lnTo>
                    <a:pt x="83758" y="167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DF27E94-564E-9C6E-210F-874123BB7914}"/>
                </a:ext>
              </a:extLst>
            </p:cNvPr>
            <p:cNvSpPr/>
            <p:nvPr/>
          </p:nvSpPr>
          <p:spPr>
            <a:xfrm>
              <a:off x="3616036" y="2267517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1351347" y="125637"/>
                  </a:moveTo>
                  <a:lnTo>
                    <a:pt x="83758" y="125637"/>
                  </a:lnTo>
                  <a:lnTo>
                    <a:pt x="83758" y="167516"/>
                  </a:lnTo>
                  <a:lnTo>
                    <a:pt x="0" y="83757"/>
                  </a:lnTo>
                  <a:lnTo>
                    <a:pt x="83758" y="0"/>
                  </a:lnTo>
                  <a:lnTo>
                    <a:pt x="83758" y="41879"/>
                  </a:lnTo>
                  <a:lnTo>
                    <a:pt x="1351347" y="41879"/>
                  </a:lnTo>
                  <a:lnTo>
                    <a:pt x="1351347" y="12563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FD2A25B-0D26-7F5D-C01B-135D8FD13323}"/>
                </a:ext>
              </a:extLst>
            </p:cNvPr>
            <p:cNvSpPr/>
            <p:nvPr/>
          </p:nvSpPr>
          <p:spPr>
            <a:xfrm>
              <a:off x="3616036" y="2636912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83758" y="167516"/>
                  </a:moveTo>
                  <a:lnTo>
                    <a:pt x="0" y="83757"/>
                  </a:lnTo>
                  <a:lnTo>
                    <a:pt x="83758" y="0"/>
                  </a:lnTo>
                  <a:lnTo>
                    <a:pt x="83758" y="41879"/>
                  </a:lnTo>
                  <a:lnTo>
                    <a:pt x="1351347" y="41879"/>
                  </a:lnTo>
                  <a:lnTo>
                    <a:pt x="1351347" y="125637"/>
                  </a:lnTo>
                  <a:lnTo>
                    <a:pt x="83758" y="125637"/>
                  </a:lnTo>
                  <a:lnTo>
                    <a:pt x="83758" y="167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C74048A-B5F2-D035-42DA-09DF6836317A}"/>
                </a:ext>
              </a:extLst>
            </p:cNvPr>
            <p:cNvSpPr/>
            <p:nvPr/>
          </p:nvSpPr>
          <p:spPr>
            <a:xfrm>
              <a:off x="3616036" y="2636912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1351347" y="125637"/>
                  </a:moveTo>
                  <a:lnTo>
                    <a:pt x="83758" y="125637"/>
                  </a:lnTo>
                  <a:lnTo>
                    <a:pt x="83758" y="167516"/>
                  </a:lnTo>
                  <a:lnTo>
                    <a:pt x="0" y="83757"/>
                  </a:lnTo>
                  <a:lnTo>
                    <a:pt x="83758" y="0"/>
                  </a:lnTo>
                  <a:lnTo>
                    <a:pt x="83758" y="41879"/>
                  </a:lnTo>
                  <a:lnTo>
                    <a:pt x="1351347" y="41879"/>
                  </a:lnTo>
                  <a:lnTo>
                    <a:pt x="1351347" y="12563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103561D-F325-9205-0E2B-923D752C337E}"/>
                </a:ext>
              </a:extLst>
            </p:cNvPr>
            <p:cNvSpPr/>
            <p:nvPr/>
          </p:nvSpPr>
          <p:spPr>
            <a:xfrm>
              <a:off x="3616036" y="3001074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83758" y="167516"/>
                  </a:moveTo>
                  <a:lnTo>
                    <a:pt x="0" y="83757"/>
                  </a:lnTo>
                  <a:lnTo>
                    <a:pt x="83758" y="0"/>
                  </a:lnTo>
                  <a:lnTo>
                    <a:pt x="83758" y="41879"/>
                  </a:lnTo>
                  <a:lnTo>
                    <a:pt x="1351347" y="41879"/>
                  </a:lnTo>
                  <a:lnTo>
                    <a:pt x="1351347" y="125637"/>
                  </a:lnTo>
                  <a:lnTo>
                    <a:pt x="83758" y="125637"/>
                  </a:lnTo>
                  <a:lnTo>
                    <a:pt x="83758" y="167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DCF56C8-6A04-6093-F4D2-B5A753075E66}"/>
                </a:ext>
              </a:extLst>
            </p:cNvPr>
            <p:cNvSpPr/>
            <p:nvPr/>
          </p:nvSpPr>
          <p:spPr>
            <a:xfrm>
              <a:off x="3616036" y="3001074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1351347" y="125637"/>
                  </a:moveTo>
                  <a:lnTo>
                    <a:pt x="83758" y="125637"/>
                  </a:lnTo>
                  <a:lnTo>
                    <a:pt x="83758" y="167516"/>
                  </a:lnTo>
                  <a:lnTo>
                    <a:pt x="0" y="83757"/>
                  </a:lnTo>
                  <a:lnTo>
                    <a:pt x="83758" y="0"/>
                  </a:lnTo>
                  <a:lnTo>
                    <a:pt x="83758" y="41879"/>
                  </a:lnTo>
                  <a:lnTo>
                    <a:pt x="1351347" y="41879"/>
                  </a:lnTo>
                  <a:lnTo>
                    <a:pt x="1351347" y="12563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3D01EF9-70ED-BE35-7C83-01086B1DDDDF}"/>
                </a:ext>
              </a:extLst>
            </p:cNvPr>
            <p:cNvSpPr/>
            <p:nvPr/>
          </p:nvSpPr>
          <p:spPr>
            <a:xfrm>
              <a:off x="3616035" y="3326334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83757" y="167516"/>
                  </a:moveTo>
                  <a:lnTo>
                    <a:pt x="0" y="83758"/>
                  </a:lnTo>
                  <a:lnTo>
                    <a:pt x="83757" y="0"/>
                  </a:lnTo>
                  <a:lnTo>
                    <a:pt x="83757" y="41878"/>
                  </a:lnTo>
                  <a:lnTo>
                    <a:pt x="1351346" y="41878"/>
                  </a:lnTo>
                  <a:lnTo>
                    <a:pt x="1351346" y="125636"/>
                  </a:lnTo>
                  <a:lnTo>
                    <a:pt x="83757" y="125636"/>
                  </a:lnTo>
                  <a:lnTo>
                    <a:pt x="83757" y="167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61C98BC-5BFB-E321-4E2D-B62E5FB2D96E}"/>
                </a:ext>
              </a:extLst>
            </p:cNvPr>
            <p:cNvSpPr/>
            <p:nvPr/>
          </p:nvSpPr>
          <p:spPr>
            <a:xfrm>
              <a:off x="3616035" y="3326334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1351346" y="125636"/>
                  </a:moveTo>
                  <a:lnTo>
                    <a:pt x="83757" y="125636"/>
                  </a:lnTo>
                  <a:lnTo>
                    <a:pt x="83757" y="167516"/>
                  </a:lnTo>
                  <a:lnTo>
                    <a:pt x="0" y="83758"/>
                  </a:lnTo>
                  <a:lnTo>
                    <a:pt x="83757" y="0"/>
                  </a:lnTo>
                  <a:lnTo>
                    <a:pt x="83757" y="41878"/>
                  </a:lnTo>
                  <a:lnTo>
                    <a:pt x="1351346" y="41878"/>
                  </a:lnTo>
                  <a:lnTo>
                    <a:pt x="1351346" y="12563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34F55B40-1895-B324-5CDD-FBC1042BE227}"/>
                </a:ext>
              </a:extLst>
            </p:cNvPr>
            <p:cNvSpPr/>
            <p:nvPr/>
          </p:nvSpPr>
          <p:spPr>
            <a:xfrm>
              <a:off x="3616035" y="3701029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83757" y="167516"/>
                  </a:moveTo>
                  <a:lnTo>
                    <a:pt x="0" y="83758"/>
                  </a:lnTo>
                  <a:lnTo>
                    <a:pt x="83757" y="0"/>
                  </a:lnTo>
                  <a:lnTo>
                    <a:pt x="83757" y="41879"/>
                  </a:lnTo>
                  <a:lnTo>
                    <a:pt x="1351346" y="41879"/>
                  </a:lnTo>
                  <a:lnTo>
                    <a:pt x="1351346" y="125637"/>
                  </a:lnTo>
                  <a:lnTo>
                    <a:pt x="83757" y="125637"/>
                  </a:lnTo>
                  <a:lnTo>
                    <a:pt x="83757" y="167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29B04060-7156-D793-D808-FB29D1A30925}"/>
                </a:ext>
              </a:extLst>
            </p:cNvPr>
            <p:cNvSpPr/>
            <p:nvPr/>
          </p:nvSpPr>
          <p:spPr>
            <a:xfrm>
              <a:off x="3616035" y="3701029"/>
              <a:ext cx="1351915" cy="167640"/>
            </a:xfrm>
            <a:custGeom>
              <a:avLst/>
              <a:gdLst/>
              <a:ahLst/>
              <a:cxnLst/>
              <a:rect l="l" t="t" r="r" b="b"/>
              <a:pathLst>
                <a:path w="1351914" h="167639">
                  <a:moveTo>
                    <a:pt x="1351346" y="125637"/>
                  </a:moveTo>
                  <a:lnTo>
                    <a:pt x="83757" y="125637"/>
                  </a:lnTo>
                  <a:lnTo>
                    <a:pt x="83757" y="167516"/>
                  </a:lnTo>
                  <a:lnTo>
                    <a:pt x="0" y="83758"/>
                  </a:lnTo>
                  <a:lnTo>
                    <a:pt x="83757" y="0"/>
                  </a:lnTo>
                  <a:lnTo>
                    <a:pt x="83757" y="41879"/>
                  </a:lnTo>
                  <a:lnTo>
                    <a:pt x="1351346" y="41879"/>
                  </a:lnTo>
                  <a:lnTo>
                    <a:pt x="1351346" y="12563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1E8F41C7-873A-E2E0-6814-BFC9B58B9F28}"/>
                </a:ext>
              </a:extLst>
            </p:cNvPr>
            <p:cNvSpPr/>
            <p:nvPr/>
          </p:nvSpPr>
          <p:spPr>
            <a:xfrm>
              <a:off x="3522516" y="4114601"/>
              <a:ext cx="1537970" cy="304800"/>
            </a:xfrm>
            <a:custGeom>
              <a:avLst/>
              <a:gdLst/>
              <a:ahLst/>
              <a:cxnLst/>
              <a:rect l="l" t="t" r="r" b="b"/>
              <a:pathLst>
                <a:path w="1537970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537962" y="76183"/>
                  </a:lnTo>
                  <a:lnTo>
                    <a:pt x="1537962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0F4CC1D9-AAF4-33CA-A85F-606780BDADB0}"/>
                </a:ext>
              </a:extLst>
            </p:cNvPr>
            <p:cNvSpPr/>
            <p:nvPr/>
          </p:nvSpPr>
          <p:spPr>
            <a:xfrm>
              <a:off x="3522516" y="4114601"/>
              <a:ext cx="1537970" cy="304800"/>
            </a:xfrm>
            <a:custGeom>
              <a:avLst/>
              <a:gdLst/>
              <a:ahLst/>
              <a:cxnLst/>
              <a:rect l="l" t="t" r="r" b="b"/>
              <a:pathLst>
                <a:path w="1537970" h="304800">
                  <a:moveTo>
                    <a:pt x="1537962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537962" y="76183"/>
                  </a:lnTo>
                  <a:lnTo>
                    <a:pt x="1537962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2">
            <a:extLst>
              <a:ext uri="{FF2B5EF4-FFF2-40B4-BE49-F238E27FC236}">
                <a16:creationId xmlns:a16="http://schemas.microsoft.com/office/drawing/2014/main" id="{C8E7AC97-3561-2425-EB93-AA59C88462A3}"/>
              </a:ext>
            </a:extLst>
          </p:cNvPr>
          <p:cNvSpPr txBox="1"/>
          <p:nvPr/>
        </p:nvSpPr>
        <p:spPr>
          <a:xfrm>
            <a:off x="9200447" y="4923820"/>
            <a:ext cx="14301085" cy="4657841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b="1" spc="-10" dirty="0" err="1">
                <a:latin typeface="Calibri"/>
                <a:cs typeface="Calibri"/>
              </a:rPr>
              <a:t>Relatório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resumo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operações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efetuadas</a:t>
            </a:r>
            <a:endParaRPr lang="pt-BR" sz="20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9"/>
              </a:spcBef>
            </a:pPr>
            <a:r>
              <a:rPr sz="2000" b="1" spc="-10" dirty="0" err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Consultar</a:t>
            </a:r>
            <a:r>
              <a:rPr sz="2000" b="1" spc="-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os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operadores</a:t>
            </a:r>
            <a:r>
              <a:rPr sz="2000" b="1" spc="-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cadastrados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cadastrar</a:t>
            </a:r>
            <a:r>
              <a:rPr sz="2000" b="1" spc="-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novos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operadores</a:t>
            </a:r>
            <a:r>
              <a:rPr sz="2000" b="1" spc="-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para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emitir</a:t>
            </a:r>
            <a:r>
              <a:rPr sz="2000" b="1" spc="5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nota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em</a:t>
            </a:r>
            <a:r>
              <a:rPr sz="2000" b="1" spc="-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nome</a:t>
            </a:r>
            <a:r>
              <a:rPr sz="2000" b="1" spc="-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do</a:t>
            </a:r>
            <a:r>
              <a:rPr sz="2000" b="1" spc="-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titular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da</a:t>
            </a:r>
            <a:r>
              <a:rPr sz="2000" b="1" spc="-2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IE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exemplo,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aqui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titular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cadastrar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agregados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terceiros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confiança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poderem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emitir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nota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titular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fazendo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login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seu</a:t>
            </a:r>
            <a:r>
              <a:rPr sz="2000" spc="-10" dirty="0">
                <a:latin typeface="Calibri"/>
                <a:cs typeface="Calibri"/>
              </a:rPr>
              <a:t> próprio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dispositivo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sua</a:t>
            </a:r>
            <a:r>
              <a:rPr sz="2000" spc="-10" dirty="0">
                <a:latin typeface="Calibri"/>
                <a:cs typeface="Calibri"/>
              </a:rPr>
              <a:t> própria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conta Gov.br.</a:t>
            </a:r>
            <a:endParaRPr lang="pt-BR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pt-BR" sz="2000" b="1" dirty="0">
                <a:latin typeface="Calibri"/>
                <a:cs typeface="Calibri"/>
              </a:rPr>
              <a:t>B</a:t>
            </a:r>
            <a:r>
              <a:rPr sz="2000" b="1" dirty="0" err="1">
                <a:latin typeface="Calibri"/>
                <a:cs typeface="Calibri"/>
              </a:rPr>
              <a:t>otão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para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adicionar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 err="1">
                <a:latin typeface="Calibri"/>
                <a:cs typeface="Calibri"/>
              </a:rPr>
              <a:t>novos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 err="1">
                <a:latin typeface="Calibri"/>
                <a:cs typeface="Calibri"/>
              </a:rPr>
              <a:t>transportadores</a:t>
            </a:r>
            <a:endParaRPr lang="pt-BR" sz="20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endParaRPr lang="pt-BR" sz="20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pt-BR" sz="2000" b="1" dirty="0">
                <a:latin typeface="Calibri"/>
                <a:cs typeface="Calibri"/>
              </a:rPr>
              <a:t>Botão</a:t>
            </a:r>
            <a:r>
              <a:rPr lang="pt-BR" sz="2000" b="1" spc="-40" dirty="0">
                <a:latin typeface="Calibri"/>
                <a:cs typeface="Calibri"/>
              </a:rPr>
              <a:t> </a:t>
            </a:r>
            <a:r>
              <a:rPr lang="pt-BR" sz="2000" b="1" spc="-10" dirty="0">
                <a:latin typeface="Calibri"/>
                <a:cs typeface="Calibri"/>
              </a:rPr>
              <a:t>para</a:t>
            </a:r>
            <a:r>
              <a:rPr lang="pt-BR" sz="2000" b="1" spc="-35" dirty="0">
                <a:latin typeface="Calibri"/>
                <a:cs typeface="Calibri"/>
              </a:rPr>
              <a:t> </a:t>
            </a:r>
            <a:r>
              <a:rPr lang="pt-BR" sz="2000" b="1" spc="-10" dirty="0">
                <a:latin typeface="Calibri"/>
                <a:cs typeface="Calibri"/>
              </a:rPr>
              <a:t>adicionar</a:t>
            </a:r>
            <a:r>
              <a:rPr lang="pt-BR" sz="2000" b="1" spc="-35" dirty="0">
                <a:latin typeface="Calibri"/>
                <a:cs typeface="Calibri"/>
              </a:rPr>
              <a:t> </a:t>
            </a:r>
            <a:r>
              <a:rPr lang="pt-BR" sz="2000" b="1" dirty="0">
                <a:latin typeface="Calibri"/>
                <a:cs typeface="Calibri"/>
              </a:rPr>
              <a:t>novos</a:t>
            </a:r>
            <a:r>
              <a:rPr lang="pt-BR" sz="2000" b="1" spc="-35" dirty="0">
                <a:latin typeface="Calibri"/>
                <a:cs typeface="Calibri"/>
              </a:rPr>
              <a:t> </a:t>
            </a:r>
            <a:r>
              <a:rPr lang="pt-BR" sz="2000" b="1" spc="-10" dirty="0">
                <a:latin typeface="Calibri"/>
                <a:cs typeface="Calibri"/>
              </a:rPr>
              <a:t>clientes</a:t>
            </a:r>
            <a:r>
              <a:rPr lang="pt-BR" sz="2000" b="1" spc="500" dirty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endParaRPr lang="pt-BR" sz="2000" b="1" spc="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endParaRPr lang="pt-BR" sz="2000" b="1" spc="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pt-BR" sz="2000" b="1" dirty="0">
                <a:latin typeface="Calibri"/>
                <a:cs typeface="Calibri"/>
              </a:rPr>
              <a:t>Botão</a:t>
            </a:r>
            <a:r>
              <a:rPr lang="pt-BR" sz="2000" b="1" spc="-40" dirty="0">
                <a:latin typeface="Calibri"/>
                <a:cs typeface="Calibri"/>
              </a:rPr>
              <a:t> </a:t>
            </a:r>
            <a:r>
              <a:rPr lang="pt-BR" sz="2000" b="1" spc="-10" dirty="0">
                <a:latin typeface="Calibri"/>
                <a:cs typeface="Calibri"/>
              </a:rPr>
              <a:t>para</a:t>
            </a:r>
            <a:r>
              <a:rPr lang="pt-BR" sz="2000" b="1" spc="-35" dirty="0">
                <a:latin typeface="Calibri"/>
                <a:cs typeface="Calibri"/>
              </a:rPr>
              <a:t> </a:t>
            </a:r>
            <a:r>
              <a:rPr lang="pt-BR" sz="2000" b="1" spc="-10" dirty="0">
                <a:latin typeface="Calibri"/>
                <a:cs typeface="Calibri"/>
              </a:rPr>
              <a:t>adicionar</a:t>
            </a:r>
            <a:r>
              <a:rPr lang="pt-BR" sz="2000" b="1" spc="-35" dirty="0">
                <a:latin typeface="Calibri"/>
                <a:cs typeface="Calibri"/>
              </a:rPr>
              <a:t> </a:t>
            </a:r>
            <a:r>
              <a:rPr lang="pt-BR" sz="2000" b="1" dirty="0">
                <a:latin typeface="Calibri"/>
                <a:cs typeface="Calibri"/>
              </a:rPr>
              <a:t>novos</a:t>
            </a:r>
            <a:r>
              <a:rPr lang="pt-BR" sz="2000" b="1" spc="-35" dirty="0">
                <a:latin typeface="Calibri"/>
                <a:cs typeface="Calibri"/>
              </a:rPr>
              <a:t> </a:t>
            </a:r>
            <a:r>
              <a:rPr lang="pt-BR" sz="2000" b="1" spc="-10" dirty="0">
                <a:latin typeface="Calibri"/>
                <a:cs typeface="Calibri"/>
              </a:rPr>
              <a:t>produtos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endParaRPr lang="pt-BR" sz="2000" b="1" spc="-10" dirty="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</a:pPr>
            <a:r>
              <a:rPr sz="2000" b="1" dirty="0" err="1">
                <a:latin typeface="Calibri"/>
                <a:cs typeface="Calibri"/>
              </a:rPr>
              <a:t>Botão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para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iniciar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emissão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uma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nova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Fiscal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AAB9F16E-AAA2-3D40-3C57-587C35D08BC3}"/>
              </a:ext>
            </a:extLst>
          </p:cNvPr>
          <p:cNvSpPr txBox="1"/>
          <p:nvPr/>
        </p:nvSpPr>
        <p:spPr>
          <a:xfrm>
            <a:off x="9368783" y="10126231"/>
            <a:ext cx="97168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Clique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botão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para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abrir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ou </a:t>
            </a:r>
            <a:r>
              <a:rPr sz="3200" b="1" dirty="0">
                <a:latin typeface="Calibri"/>
                <a:cs typeface="Calibri"/>
              </a:rPr>
              <a:t>fechar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menu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opções.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691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B46FC885-F7A3-5358-2C85-C6C0D8024ED4}"/>
              </a:ext>
            </a:extLst>
          </p:cNvPr>
          <p:cNvGrpSpPr/>
          <p:nvPr/>
        </p:nvGrpSpPr>
        <p:grpSpPr>
          <a:xfrm>
            <a:off x="1804697" y="836579"/>
            <a:ext cx="6502724" cy="10369685"/>
            <a:chOff x="692895" y="342900"/>
            <a:chExt cx="3416300" cy="442849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F09FD7B-DE96-FB87-AF41-597EF8401DD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895" y="342900"/>
              <a:ext cx="2106067" cy="4427999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2FAC621-8A7E-D199-CE81-51779D5CD572}"/>
                </a:ext>
              </a:extLst>
            </p:cNvPr>
            <p:cNvSpPr/>
            <p:nvPr/>
          </p:nvSpPr>
          <p:spPr>
            <a:xfrm>
              <a:off x="1003761" y="3217025"/>
              <a:ext cx="923290" cy="598805"/>
            </a:xfrm>
            <a:custGeom>
              <a:avLst/>
              <a:gdLst/>
              <a:ahLst/>
              <a:cxnLst/>
              <a:rect l="l" t="t" r="r" b="b"/>
              <a:pathLst>
                <a:path w="923289" h="598804">
                  <a:moveTo>
                    <a:pt x="922712" y="598516"/>
                  </a:moveTo>
                  <a:lnTo>
                    <a:pt x="0" y="598516"/>
                  </a:lnTo>
                  <a:lnTo>
                    <a:pt x="0" y="0"/>
                  </a:lnTo>
                  <a:lnTo>
                    <a:pt x="922712" y="0"/>
                  </a:lnTo>
                  <a:lnTo>
                    <a:pt x="922712" y="598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9CF53B6-8D7A-CA4E-5BB7-4EB02589F152}"/>
                </a:ext>
              </a:extLst>
            </p:cNvPr>
            <p:cNvSpPr/>
            <p:nvPr/>
          </p:nvSpPr>
          <p:spPr>
            <a:xfrm>
              <a:off x="1003761" y="3217025"/>
              <a:ext cx="923290" cy="598805"/>
            </a:xfrm>
            <a:custGeom>
              <a:avLst/>
              <a:gdLst/>
              <a:ahLst/>
              <a:cxnLst/>
              <a:rect l="l" t="t" r="r" b="b"/>
              <a:pathLst>
                <a:path w="923289" h="598804">
                  <a:moveTo>
                    <a:pt x="0" y="0"/>
                  </a:moveTo>
                  <a:lnTo>
                    <a:pt x="922712" y="0"/>
                  </a:lnTo>
                  <a:lnTo>
                    <a:pt x="922712" y="598516"/>
                  </a:lnTo>
                  <a:lnTo>
                    <a:pt x="0" y="59851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D0B1169-DAB0-C0EA-D296-3FA9C8D3850D}"/>
                </a:ext>
              </a:extLst>
            </p:cNvPr>
            <p:cNvSpPr/>
            <p:nvPr/>
          </p:nvSpPr>
          <p:spPr>
            <a:xfrm>
              <a:off x="1910108" y="4057687"/>
              <a:ext cx="1602740" cy="193675"/>
            </a:xfrm>
            <a:custGeom>
              <a:avLst/>
              <a:gdLst/>
              <a:ahLst/>
              <a:cxnLst/>
              <a:rect l="l" t="t" r="r" b="b"/>
              <a:pathLst>
                <a:path w="1602739" h="193675">
                  <a:moveTo>
                    <a:pt x="96597" y="193195"/>
                  </a:moveTo>
                  <a:lnTo>
                    <a:pt x="0" y="96597"/>
                  </a:lnTo>
                  <a:lnTo>
                    <a:pt x="96597" y="0"/>
                  </a:lnTo>
                  <a:lnTo>
                    <a:pt x="96597" y="48298"/>
                  </a:lnTo>
                  <a:lnTo>
                    <a:pt x="1602277" y="48298"/>
                  </a:lnTo>
                  <a:lnTo>
                    <a:pt x="1602277" y="144896"/>
                  </a:lnTo>
                  <a:lnTo>
                    <a:pt x="96597" y="144896"/>
                  </a:lnTo>
                  <a:lnTo>
                    <a:pt x="96597" y="193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7FA19AE-DB05-5A82-C553-26D3186D974C}"/>
                </a:ext>
              </a:extLst>
            </p:cNvPr>
            <p:cNvSpPr/>
            <p:nvPr/>
          </p:nvSpPr>
          <p:spPr>
            <a:xfrm>
              <a:off x="1910108" y="4057687"/>
              <a:ext cx="1602740" cy="193675"/>
            </a:xfrm>
            <a:custGeom>
              <a:avLst/>
              <a:gdLst/>
              <a:ahLst/>
              <a:cxnLst/>
              <a:rect l="l" t="t" r="r" b="b"/>
              <a:pathLst>
                <a:path w="1602739" h="193675">
                  <a:moveTo>
                    <a:pt x="1602277" y="144896"/>
                  </a:moveTo>
                  <a:lnTo>
                    <a:pt x="96597" y="144896"/>
                  </a:lnTo>
                  <a:lnTo>
                    <a:pt x="96597" y="193195"/>
                  </a:lnTo>
                  <a:lnTo>
                    <a:pt x="0" y="96597"/>
                  </a:lnTo>
                  <a:lnTo>
                    <a:pt x="96597" y="0"/>
                  </a:lnTo>
                  <a:lnTo>
                    <a:pt x="96597" y="48298"/>
                  </a:lnTo>
                  <a:lnTo>
                    <a:pt x="1602277" y="48298"/>
                  </a:lnTo>
                  <a:lnTo>
                    <a:pt x="1602277" y="14489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551513C-02BA-997A-FFF8-A56F8499A346}"/>
                </a:ext>
              </a:extLst>
            </p:cNvPr>
            <p:cNvSpPr/>
            <p:nvPr/>
          </p:nvSpPr>
          <p:spPr>
            <a:xfrm>
              <a:off x="2500048" y="3419686"/>
              <a:ext cx="1602740" cy="193675"/>
            </a:xfrm>
            <a:custGeom>
              <a:avLst/>
              <a:gdLst/>
              <a:ahLst/>
              <a:cxnLst/>
              <a:rect l="l" t="t" r="r" b="b"/>
              <a:pathLst>
                <a:path w="1602739" h="193675">
                  <a:moveTo>
                    <a:pt x="96597" y="193195"/>
                  </a:moveTo>
                  <a:lnTo>
                    <a:pt x="0" y="96597"/>
                  </a:lnTo>
                  <a:lnTo>
                    <a:pt x="96597" y="0"/>
                  </a:lnTo>
                  <a:lnTo>
                    <a:pt x="96597" y="48298"/>
                  </a:lnTo>
                  <a:lnTo>
                    <a:pt x="1602277" y="48298"/>
                  </a:lnTo>
                  <a:lnTo>
                    <a:pt x="1602277" y="144896"/>
                  </a:lnTo>
                  <a:lnTo>
                    <a:pt x="96597" y="144896"/>
                  </a:lnTo>
                  <a:lnTo>
                    <a:pt x="96597" y="193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21A6A92-5B7E-543F-F629-F957BD402671}"/>
                </a:ext>
              </a:extLst>
            </p:cNvPr>
            <p:cNvSpPr/>
            <p:nvPr/>
          </p:nvSpPr>
          <p:spPr>
            <a:xfrm>
              <a:off x="2500048" y="3419686"/>
              <a:ext cx="1602740" cy="193675"/>
            </a:xfrm>
            <a:custGeom>
              <a:avLst/>
              <a:gdLst/>
              <a:ahLst/>
              <a:cxnLst/>
              <a:rect l="l" t="t" r="r" b="b"/>
              <a:pathLst>
                <a:path w="1602739" h="193675">
                  <a:moveTo>
                    <a:pt x="1602277" y="144896"/>
                  </a:moveTo>
                  <a:lnTo>
                    <a:pt x="96597" y="144896"/>
                  </a:lnTo>
                  <a:lnTo>
                    <a:pt x="96597" y="193195"/>
                  </a:lnTo>
                  <a:lnTo>
                    <a:pt x="0" y="96597"/>
                  </a:lnTo>
                  <a:lnTo>
                    <a:pt x="96597" y="0"/>
                  </a:lnTo>
                  <a:lnTo>
                    <a:pt x="96597" y="48298"/>
                  </a:lnTo>
                  <a:lnTo>
                    <a:pt x="1602277" y="48298"/>
                  </a:lnTo>
                  <a:lnTo>
                    <a:pt x="1602277" y="14489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A0B085E-7940-7EE1-52DB-363274D6D397}"/>
              </a:ext>
            </a:extLst>
          </p:cNvPr>
          <p:cNvSpPr txBox="1">
            <a:spLocks/>
          </p:cNvSpPr>
          <p:nvPr/>
        </p:nvSpPr>
        <p:spPr>
          <a:xfrm>
            <a:off x="10151497" y="836579"/>
            <a:ext cx="735643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spc="-10" dirty="0">
                <a:latin typeface="+mn-lt"/>
              </a:rPr>
              <a:t>Cadastro</a:t>
            </a:r>
            <a:r>
              <a:rPr lang="pt-BR" sz="3200" b="1" spc="-5" dirty="0">
                <a:latin typeface="+mn-lt"/>
              </a:rPr>
              <a:t> </a:t>
            </a:r>
            <a:r>
              <a:rPr lang="pt-BR" sz="3200" b="1" dirty="0">
                <a:latin typeface="+mn-lt"/>
              </a:rPr>
              <a:t>de</a:t>
            </a:r>
            <a:r>
              <a:rPr lang="pt-BR" sz="3200" b="1" spc="-5" dirty="0">
                <a:latin typeface="+mn-lt"/>
              </a:rPr>
              <a:t> </a:t>
            </a:r>
            <a:r>
              <a:rPr lang="pt-BR" sz="3200" b="1" spc="-10" dirty="0">
                <a:latin typeface="+mn-lt"/>
              </a:rPr>
              <a:t>Operadores</a:t>
            </a: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EA9F81A6-00D3-EB03-880D-358EBC545EAB}"/>
              </a:ext>
            </a:extLst>
          </p:cNvPr>
          <p:cNvSpPr txBox="1"/>
          <p:nvPr/>
        </p:nvSpPr>
        <p:spPr>
          <a:xfrm>
            <a:off x="10223363" y="2353268"/>
            <a:ext cx="8045182" cy="8153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827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Importante: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usuário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senha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</a:t>
            </a:r>
            <a:r>
              <a:rPr sz="2400" spc="-20" dirty="0">
                <a:latin typeface="Calibri"/>
                <a:cs typeface="Calibri"/>
              </a:rPr>
              <a:t> Gov.br </a:t>
            </a:r>
            <a:r>
              <a:rPr sz="2400" dirty="0">
                <a:latin typeface="Calibri"/>
                <a:cs typeface="Calibri"/>
              </a:rPr>
              <a:t>são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pessoais.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produtor </a:t>
            </a:r>
            <a:r>
              <a:rPr sz="2400" b="1" dirty="0">
                <a:latin typeface="Calibri"/>
                <a:cs typeface="Calibri"/>
              </a:rPr>
              <a:t>não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deve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informar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senha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conta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Gov.br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terceiros,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pois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é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a </a:t>
            </a:r>
            <a:r>
              <a:rPr sz="2400" b="1" dirty="0">
                <a:latin typeface="Calibri"/>
                <a:cs typeface="Calibri"/>
              </a:rPr>
              <a:t>mesma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utilizada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acesso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CNH,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carteira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vacinação,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INSS,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imposto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renda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etc.</a:t>
            </a:r>
            <a:endParaRPr sz="2400" dirty="0">
              <a:latin typeface="Calibri"/>
              <a:cs typeface="Calibri"/>
            </a:endParaRPr>
          </a:p>
          <a:p>
            <a:pPr marL="12700" marR="1066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Caso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produtor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titular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inscrição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estadual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necessitar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seus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agregados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terceiros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confiança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façam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emissão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nome,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o </a:t>
            </a:r>
            <a:r>
              <a:rPr lang="pt-BR" sz="2400" spc="-50" dirty="0">
                <a:latin typeface="Calibri"/>
                <a:cs typeface="Calibri"/>
              </a:rPr>
              <a:t>P</a:t>
            </a:r>
            <a:r>
              <a:rPr sz="2400" dirty="0" err="1">
                <a:latin typeface="Calibri"/>
                <a:cs typeface="Calibri"/>
              </a:rPr>
              <a:t>rodutor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lang="pt-BR" sz="240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Gov.br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(CPF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titular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IE)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seu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pt-BR" sz="2400" spc="-25" dirty="0">
                <a:latin typeface="Calibri"/>
                <a:cs typeface="Calibri"/>
              </a:rPr>
              <a:t>Smartphone (</a:t>
            </a:r>
            <a:r>
              <a:rPr sz="2400" dirty="0" err="1">
                <a:latin typeface="Calibri"/>
                <a:cs typeface="Calibri"/>
              </a:rPr>
              <a:t>celular</a:t>
            </a:r>
            <a:r>
              <a:rPr lang="pt-BR" sz="2400" dirty="0">
                <a:latin typeface="Calibri"/>
                <a:cs typeface="Calibri"/>
              </a:rPr>
              <a:t>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fazer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cadastro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autorização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terceiros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acessando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cadastro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operadores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Menu.</a:t>
            </a:r>
            <a:endParaRPr sz="2400" dirty="0">
              <a:latin typeface="Calibri"/>
              <a:cs typeface="Calibri"/>
            </a:endParaRPr>
          </a:p>
          <a:p>
            <a:pPr marL="12700" marR="161925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Produtor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titular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possui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responsabilidade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sobre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todas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operações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que </a:t>
            </a:r>
            <a:r>
              <a:rPr sz="2400" b="1" dirty="0">
                <a:latin typeface="Calibri"/>
                <a:cs typeface="Calibri"/>
              </a:rPr>
              <a:t>os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operadores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cadastrados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fizerem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seu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nome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2400" dirty="0">
              <a:latin typeface="Calibri"/>
              <a:cs typeface="Calibri"/>
            </a:endParaRPr>
          </a:p>
          <a:p>
            <a:pPr marL="613410">
              <a:lnSpc>
                <a:spcPct val="100000"/>
              </a:lnSpc>
              <a:spcBef>
                <a:spcPts val="5"/>
              </a:spcBef>
            </a:pPr>
            <a:endParaRPr lang="pt-BR" sz="2400" b="1" dirty="0">
              <a:latin typeface="Calibri"/>
              <a:cs typeface="Calibri"/>
            </a:endParaRPr>
          </a:p>
          <a:p>
            <a:pPr marL="61341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Remover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uma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autorização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operador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concedida.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400" dirty="0">
              <a:latin typeface="Calibri"/>
              <a:cs typeface="Calibri"/>
            </a:endParaRPr>
          </a:p>
          <a:p>
            <a:pPr marL="83820" marR="5080">
              <a:lnSpc>
                <a:spcPct val="100000"/>
              </a:lnSpc>
            </a:pPr>
            <a:endParaRPr lang="pt-BR" sz="2400" b="1" dirty="0">
              <a:latin typeface="Calibri"/>
              <a:cs typeface="Calibri"/>
            </a:endParaRPr>
          </a:p>
          <a:p>
            <a:pPr marL="83820" marR="5080">
              <a:lnSpc>
                <a:spcPct val="100000"/>
              </a:lnSpc>
            </a:pPr>
            <a:r>
              <a:rPr sz="2400" b="1" dirty="0" err="1">
                <a:latin typeface="Calibri"/>
                <a:cs typeface="Calibri"/>
              </a:rPr>
              <a:t>Botão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cadastrar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novo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operador. </a:t>
            </a:r>
            <a:r>
              <a:rPr sz="2400" b="1" dirty="0">
                <a:latin typeface="Calibri"/>
                <a:cs typeface="Calibri"/>
              </a:rPr>
              <a:t>Este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botão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é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exibido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apenas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para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titular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Inscrição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Estadual.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218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3">
            <a:extLst>
              <a:ext uri="{FF2B5EF4-FFF2-40B4-BE49-F238E27FC236}">
                <a16:creationId xmlns:a16="http://schemas.microsoft.com/office/drawing/2014/main" id="{FB2ABEC6-DA69-4E38-82B2-B698699B9B23}"/>
              </a:ext>
            </a:extLst>
          </p:cNvPr>
          <p:cNvGrpSpPr/>
          <p:nvPr/>
        </p:nvGrpSpPr>
        <p:grpSpPr>
          <a:xfrm>
            <a:off x="1538681" y="1606013"/>
            <a:ext cx="6373148" cy="9761461"/>
            <a:chOff x="864231" y="117041"/>
            <a:chExt cx="3631565" cy="457327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E29B2F49-5AB7-6037-EC18-E4AE4D57680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231" y="117041"/>
              <a:ext cx="2701928" cy="4573181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1ECEEA6-BF4B-5586-33E6-914A096AB51F}"/>
                </a:ext>
              </a:extLst>
            </p:cNvPr>
            <p:cNvSpPr/>
            <p:nvPr/>
          </p:nvSpPr>
          <p:spPr>
            <a:xfrm>
              <a:off x="1134686" y="1607098"/>
              <a:ext cx="704850" cy="143510"/>
            </a:xfrm>
            <a:custGeom>
              <a:avLst/>
              <a:gdLst/>
              <a:ahLst/>
              <a:cxnLst/>
              <a:rect l="l" t="t" r="r" b="b"/>
              <a:pathLst>
                <a:path w="704850" h="143510">
                  <a:moveTo>
                    <a:pt x="704399" y="143399"/>
                  </a:moveTo>
                  <a:lnTo>
                    <a:pt x="0" y="143399"/>
                  </a:lnTo>
                  <a:lnTo>
                    <a:pt x="0" y="0"/>
                  </a:lnTo>
                  <a:lnTo>
                    <a:pt x="704399" y="0"/>
                  </a:lnTo>
                  <a:lnTo>
                    <a:pt x="704399" y="14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43D37E3D-B4CA-BF37-FE52-EAF0D565AB24}"/>
                </a:ext>
              </a:extLst>
            </p:cNvPr>
            <p:cNvSpPr/>
            <p:nvPr/>
          </p:nvSpPr>
          <p:spPr>
            <a:xfrm>
              <a:off x="1134686" y="1607098"/>
              <a:ext cx="704850" cy="143510"/>
            </a:xfrm>
            <a:custGeom>
              <a:avLst/>
              <a:gdLst/>
              <a:ahLst/>
              <a:cxnLst/>
              <a:rect l="l" t="t" r="r" b="b"/>
              <a:pathLst>
                <a:path w="704850" h="143510">
                  <a:moveTo>
                    <a:pt x="0" y="0"/>
                  </a:moveTo>
                  <a:lnTo>
                    <a:pt x="704399" y="0"/>
                  </a:lnTo>
                  <a:lnTo>
                    <a:pt x="704399" y="143399"/>
                  </a:lnTo>
                  <a:lnTo>
                    <a:pt x="0" y="14339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DCC89E42-BEA6-6B4F-C998-21BCE066CA98}"/>
                </a:ext>
              </a:extLst>
            </p:cNvPr>
            <p:cNvSpPr/>
            <p:nvPr/>
          </p:nvSpPr>
          <p:spPr>
            <a:xfrm>
              <a:off x="1134686" y="2550592"/>
              <a:ext cx="1278255" cy="123189"/>
            </a:xfrm>
            <a:custGeom>
              <a:avLst/>
              <a:gdLst/>
              <a:ahLst/>
              <a:cxnLst/>
              <a:rect l="l" t="t" r="r" b="b"/>
              <a:pathLst>
                <a:path w="1278255" h="123189">
                  <a:moveTo>
                    <a:pt x="1277999" y="122699"/>
                  </a:moveTo>
                  <a:lnTo>
                    <a:pt x="0" y="122699"/>
                  </a:lnTo>
                  <a:lnTo>
                    <a:pt x="0" y="0"/>
                  </a:lnTo>
                  <a:lnTo>
                    <a:pt x="1277999" y="0"/>
                  </a:lnTo>
                  <a:lnTo>
                    <a:pt x="1277999" y="12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E3554124-9A3B-3526-A418-FEB6B7B4953A}"/>
                </a:ext>
              </a:extLst>
            </p:cNvPr>
            <p:cNvSpPr/>
            <p:nvPr/>
          </p:nvSpPr>
          <p:spPr>
            <a:xfrm>
              <a:off x="1134686" y="2550592"/>
              <a:ext cx="1278255" cy="123189"/>
            </a:xfrm>
            <a:custGeom>
              <a:avLst/>
              <a:gdLst/>
              <a:ahLst/>
              <a:cxnLst/>
              <a:rect l="l" t="t" r="r" b="b"/>
              <a:pathLst>
                <a:path w="1278255" h="123189">
                  <a:moveTo>
                    <a:pt x="0" y="0"/>
                  </a:moveTo>
                  <a:lnTo>
                    <a:pt x="1277999" y="0"/>
                  </a:lnTo>
                  <a:lnTo>
                    <a:pt x="1277999" y="122699"/>
                  </a:lnTo>
                  <a:lnTo>
                    <a:pt x="0" y="12269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C5A6A2B8-419A-6D90-C272-93F7DA1BEB06}"/>
                </a:ext>
              </a:extLst>
            </p:cNvPr>
            <p:cNvSpPr/>
            <p:nvPr/>
          </p:nvSpPr>
          <p:spPr>
            <a:xfrm>
              <a:off x="3580728" y="1387825"/>
              <a:ext cx="908685" cy="237490"/>
            </a:xfrm>
            <a:custGeom>
              <a:avLst/>
              <a:gdLst/>
              <a:ahLst/>
              <a:cxnLst/>
              <a:rect l="l" t="t" r="r" b="b"/>
              <a:pathLst>
                <a:path w="908685" h="237490">
                  <a:moveTo>
                    <a:pt x="118499" y="236999"/>
                  </a:moveTo>
                  <a:lnTo>
                    <a:pt x="0" y="118499"/>
                  </a:lnTo>
                  <a:lnTo>
                    <a:pt x="118499" y="0"/>
                  </a:lnTo>
                  <a:lnTo>
                    <a:pt x="118499" y="59249"/>
                  </a:lnTo>
                  <a:lnTo>
                    <a:pt x="908099" y="59249"/>
                  </a:lnTo>
                  <a:lnTo>
                    <a:pt x="908099" y="177749"/>
                  </a:lnTo>
                  <a:lnTo>
                    <a:pt x="118499" y="177749"/>
                  </a:lnTo>
                  <a:lnTo>
                    <a:pt x="118499" y="236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A203426B-4537-06C4-3285-C30B7BBAEEE6}"/>
                </a:ext>
              </a:extLst>
            </p:cNvPr>
            <p:cNvSpPr/>
            <p:nvPr/>
          </p:nvSpPr>
          <p:spPr>
            <a:xfrm>
              <a:off x="3580728" y="1387825"/>
              <a:ext cx="908685" cy="237490"/>
            </a:xfrm>
            <a:custGeom>
              <a:avLst/>
              <a:gdLst/>
              <a:ahLst/>
              <a:cxnLst/>
              <a:rect l="l" t="t" r="r" b="b"/>
              <a:pathLst>
                <a:path w="908685" h="237490">
                  <a:moveTo>
                    <a:pt x="908099" y="177749"/>
                  </a:moveTo>
                  <a:lnTo>
                    <a:pt x="118499" y="177749"/>
                  </a:lnTo>
                  <a:lnTo>
                    <a:pt x="118499" y="236999"/>
                  </a:lnTo>
                  <a:lnTo>
                    <a:pt x="0" y="118499"/>
                  </a:lnTo>
                  <a:lnTo>
                    <a:pt x="118499" y="0"/>
                  </a:lnTo>
                  <a:lnTo>
                    <a:pt x="118499" y="59249"/>
                  </a:lnTo>
                  <a:lnTo>
                    <a:pt x="908099" y="59249"/>
                  </a:lnTo>
                  <a:lnTo>
                    <a:pt x="908099" y="17774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808C13EF-E2EC-1083-3D99-A21B4FB26FB5}"/>
                </a:ext>
              </a:extLst>
            </p:cNvPr>
            <p:cNvSpPr/>
            <p:nvPr/>
          </p:nvSpPr>
          <p:spPr>
            <a:xfrm>
              <a:off x="3574578" y="2085696"/>
              <a:ext cx="895350" cy="427355"/>
            </a:xfrm>
            <a:custGeom>
              <a:avLst/>
              <a:gdLst/>
              <a:ahLst/>
              <a:cxnLst/>
              <a:rect l="l" t="t" r="r" b="b"/>
              <a:pathLst>
                <a:path w="895350" h="427355">
                  <a:moveTo>
                    <a:pt x="150137" y="427014"/>
                  </a:moveTo>
                  <a:lnTo>
                    <a:pt x="0" y="352799"/>
                  </a:lnTo>
                  <a:lnTo>
                    <a:pt x="74237" y="202614"/>
                  </a:lnTo>
                  <a:lnTo>
                    <a:pt x="93212" y="258714"/>
                  </a:lnTo>
                  <a:lnTo>
                    <a:pt x="857324" y="0"/>
                  </a:lnTo>
                  <a:lnTo>
                    <a:pt x="895274" y="112199"/>
                  </a:lnTo>
                  <a:lnTo>
                    <a:pt x="131162" y="370914"/>
                  </a:lnTo>
                  <a:lnTo>
                    <a:pt x="150137" y="4270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3D7285FF-D20E-AE36-3D87-BF8D3C802254}"/>
                </a:ext>
              </a:extLst>
            </p:cNvPr>
            <p:cNvSpPr/>
            <p:nvPr/>
          </p:nvSpPr>
          <p:spPr>
            <a:xfrm>
              <a:off x="3574578" y="2085696"/>
              <a:ext cx="895350" cy="427355"/>
            </a:xfrm>
            <a:custGeom>
              <a:avLst/>
              <a:gdLst/>
              <a:ahLst/>
              <a:cxnLst/>
              <a:rect l="l" t="t" r="r" b="b"/>
              <a:pathLst>
                <a:path w="895350" h="427355">
                  <a:moveTo>
                    <a:pt x="895274" y="112199"/>
                  </a:moveTo>
                  <a:lnTo>
                    <a:pt x="131162" y="370914"/>
                  </a:lnTo>
                  <a:lnTo>
                    <a:pt x="150137" y="427014"/>
                  </a:lnTo>
                  <a:lnTo>
                    <a:pt x="0" y="352799"/>
                  </a:lnTo>
                  <a:lnTo>
                    <a:pt x="74237" y="202614"/>
                  </a:lnTo>
                  <a:lnTo>
                    <a:pt x="93212" y="258714"/>
                  </a:lnTo>
                  <a:lnTo>
                    <a:pt x="857324" y="0"/>
                  </a:lnTo>
                  <a:lnTo>
                    <a:pt x="895274" y="11219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BC880D24-BFD8-64DF-2A19-D976055EAF89}"/>
                </a:ext>
              </a:extLst>
            </p:cNvPr>
            <p:cNvSpPr/>
            <p:nvPr/>
          </p:nvSpPr>
          <p:spPr>
            <a:xfrm>
              <a:off x="3595577" y="2665940"/>
              <a:ext cx="869315" cy="490855"/>
            </a:xfrm>
            <a:custGeom>
              <a:avLst/>
              <a:gdLst/>
              <a:ahLst/>
              <a:cxnLst/>
              <a:rect l="l" t="t" r="r" b="b"/>
              <a:pathLst>
                <a:path w="869314" h="490855">
                  <a:moveTo>
                    <a:pt x="156427" y="490449"/>
                  </a:moveTo>
                  <a:lnTo>
                    <a:pt x="0" y="430349"/>
                  </a:lnTo>
                  <a:lnTo>
                    <a:pt x="60127" y="273849"/>
                  </a:lnTo>
                  <a:lnTo>
                    <a:pt x="84202" y="327999"/>
                  </a:lnTo>
                  <a:lnTo>
                    <a:pt x="821024" y="0"/>
                  </a:lnTo>
                  <a:lnTo>
                    <a:pt x="869174" y="108299"/>
                  </a:lnTo>
                  <a:lnTo>
                    <a:pt x="132352" y="436299"/>
                  </a:lnTo>
                  <a:lnTo>
                    <a:pt x="156427" y="490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22776756-D923-8B68-3553-DDBA6E50515E}"/>
                </a:ext>
              </a:extLst>
            </p:cNvPr>
            <p:cNvSpPr/>
            <p:nvPr/>
          </p:nvSpPr>
          <p:spPr>
            <a:xfrm>
              <a:off x="3595577" y="2665940"/>
              <a:ext cx="869315" cy="490855"/>
            </a:xfrm>
            <a:custGeom>
              <a:avLst/>
              <a:gdLst/>
              <a:ahLst/>
              <a:cxnLst/>
              <a:rect l="l" t="t" r="r" b="b"/>
              <a:pathLst>
                <a:path w="869314" h="490855">
                  <a:moveTo>
                    <a:pt x="869174" y="108299"/>
                  </a:moveTo>
                  <a:lnTo>
                    <a:pt x="132352" y="436299"/>
                  </a:lnTo>
                  <a:lnTo>
                    <a:pt x="156427" y="490449"/>
                  </a:lnTo>
                  <a:lnTo>
                    <a:pt x="0" y="430349"/>
                  </a:lnTo>
                  <a:lnTo>
                    <a:pt x="60127" y="273849"/>
                  </a:lnTo>
                  <a:lnTo>
                    <a:pt x="84202" y="327999"/>
                  </a:lnTo>
                  <a:lnTo>
                    <a:pt x="821024" y="0"/>
                  </a:lnTo>
                  <a:lnTo>
                    <a:pt x="869174" y="10829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2">
            <a:extLst>
              <a:ext uri="{FF2B5EF4-FFF2-40B4-BE49-F238E27FC236}">
                <a16:creationId xmlns:a16="http://schemas.microsoft.com/office/drawing/2014/main" id="{EA3A053A-632F-6B9F-C562-911C1A4E57BF}"/>
              </a:ext>
            </a:extLst>
          </p:cNvPr>
          <p:cNvSpPr txBox="1">
            <a:spLocks/>
          </p:cNvSpPr>
          <p:nvPr/>
        </p:nvSpPr>
        <p:spPr>
          <a:xfrm>
            <a:off x="6495967" y="1891431"/>
            <a:ext cx="12293824" cy="662652"/>
          </a:xfrm>
          <a:prstGeom prst="rect">
            <a:avLst/>
          </a:prstGeom>
        </p:spPr>
        <p:txBody>
          <a:bodyPr vert="horz" wrap="square" lIns="0" tIns="168563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45593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latin typeface="+mn-lt"/>
              </a:rPr>
              <a:t>Criação</a:t>
            </a:r>
            <a:r>
              <a:rPr lang="pt-BR" sz="3200" spc="-5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de</a:t>
            </a:r>
            <a:r>
              <a:rPr lang="pt-BR" sz="3200" spc="-45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Nova</a:t>
            </a:r>
            <a:r>
              <a:rPr lang="pt-BR" sz="3200" spc="-5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Nota</a:t>
            </a:r>
            <a:r>
              <a:rPr lang="pt-BR" sz="3200" spc="-45" dirty="0">
                <a:latin typeface="+mn-lt"/>
              </a:rPr>
              <a:t> </a:t>
            </a:r>
            <a:r>
              <a:rPr lang="pt-BR" sz="3200" spc="-10" dirty="0">
                <a:latin typeface="+mn-lt"/>
              </a:rPr>
              <a:t>Fiscal</a:t>
            </a: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F350042-853C-CC06-AD76-56FC17E34BF9}"/>
              </a:ext>
            </a:extLst>
          </p:cNvPr>
          <p:cNvSpPr txBox="1"/>
          <p:nvPr/>
        </p:nvSpPr>
        <p:spPr>
          <a:xfrm>
            <a:off x="8601258" y="4323982"/>
            <a:ext cx="10188533" cy="7109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1040">
              <a:lnSpc>
                <a:spcPct val="100000"/>
              </a:lnSpc>
              <a:spcBef>
                <a:spcPts val="100"/>
              </a:spcBef>
            </a:pPr>
            <a:r>
              <a:rPr sz="2800" b="1" dirty="0" err="1">
                <a:latin typeface="Calibri"/>
                <a:cs typeface="Calibri"/>
              </a:rPr>
              <a:t>Selecionar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propriedade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que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estará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fazendo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a </a:t>
            </a:r>
            <a:r>
              <a:rPr sz="2800" b="1" spc="-10" dirty="0" err="1">
                <a:latin typeface="Calibri"/>
                <a:cs typeface="Calibri"/>
              </a:rPr>
              <a:t>venda</a:t>
            </a:r>
            <a:endParaRPr lang="pt-BR" sz="2800" b="1" spc="-10" dirty="0">
              <a:latin typeface="Calibri"/>
              <a:cs typeface="Calibri"/>
            </a:endParaRPr>
          </a:p>
          <a:p>
            <a:pPr marL="12700" marR="70104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1049020">
              <a:lnSpc>
                <a:spcPct val="100000"/>
              </a:lnSpc>
              <a:spcBef>
                <a:spcPts val="1005"/>
              </a:spcBef>
            </a:pPr>
            <a:r>
              <a:rPr sz="2800" b="1" dirty="0">
                <a:latin typeface="Calibri"/>
                <a:cs typeface="Calibri"/>
              </a:rPr>
              <a:t>Selecionar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destinatário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venda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na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sua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lista</a:t>
            </a:r>
            <a:endParaRPr lang="pt-BR" sz="2800" b="1" spc="-10" dirty="0">
              <a:latin typeface="Calibri"/>
              <a:cs typeface="Calibri"/>
            </a:endParaRPr>
          </a:p>
          <a:p>
            <a:pPr marL="12700" marR="1049020">
              <a:lnSpc>
                <a:spcPct val="100000"/>
              </a:lnSpc>
              <a:spcBef>
                <a:spcPts val="1005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Selecionar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tipo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operação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800" dirty="0">
                <a:latin typeface="Calibri"/>
                <a:cs typeface="Calibri"/>
              </a:rPr>
              <a:t>Com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destinatário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produtos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cadastrados </a:t>
            </a:r>
            <a:r>
              <a:rPr sz="2800" dirty="0">
                <a:latin typeface="Calibri"/>
                <a:cs typeface="Calibri"/>
              </a:rPr>
              <a:t>pelo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produtor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serão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exibidas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operações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disponíveis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produtor.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lang="pt-BR" sz="2800" b="1" dirty="0">
                <a:latin typeface="Calibri"/>
                <a:cs typeface="Calibri"/>
              </a:rPr>
              <a:t>Se </a:t>
            </a:r>
            <a:r>
              <a:rPr sz="2800" b="1" dirty="0" err="1">
                <a:latin typeface="Calibri"/>
                <a:cs typeface="Calibri"/>
              </a:rPr>
              <a:t>houver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operação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específica </a:t>
            </a:r>
            <a:r>
              <a:rPr sz="2800" b="1" dirty="0">
                <a:latin typeface="Calibri"/>
                <a:cs typeface="Calibri"/>
              </a:rPr>
              <a:t>para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caso,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produtor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lang="pt-BR" sz="2800" b="1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utilizá-</a:t>
            </a:r>
            <a:r>
              <a:rPr sz="2800" b="1" spc="-25" dirty="0">
                <a:latin typeface="Calibri"/>
                <a:cs typeface="Calibri"/>
              </a:rPr>
              <a:t>la.</a:t>
            </a:r>
            <a:endParaRPr sz="2800" dirty="0">
              <a:latin typeface="Calibri"/>
              <a:cs typeface="Calibri"/>
            </a:endParaRPr>
          </a:p>
          <a:p>
            <a:pPr marL="12700" marR="332740" algn="just">
              <a:lnSpc>
                <a:spcPct val="100000"/>
              </a:lnSpc>
              <a:spcBef>
                <a:spcPts val="1320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Caso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não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houver,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sz="2800" spc="-15" dirty="0">
                <a:latin typeface="Calibri"/>
                <a:cs typeface="Calibri"/>
              </a:rPr>
              <a:t>deve</a:t>
            </a:r>
            <a:r>
              <a:rPr lang="pt-BR" sz="2800" dirty="0">
                <a:latin typeface="Calibri"/>
                <a:cs typeface="Calibri"/>
              </a:rPr>
              <a:t>rá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lang="pt-BR" sz="2800" spc="-15" dirty="0">
                <a:latin typeface="Calibri"/>
                <a:cs typeface="Calibri"/>
              </a:rPr>
              <a:t>solicitar pelo FALE CONOSCO (Receita Estadual ES) a inclusão da operação no emissor NFF, informando o produto e a operação de venda, remessa ou saída desejada.</a:t>
            </a:r>
          </a:p>
          <a:p>
            <a:pPr marL="12700" marR="332740" algn="just">
              <a:lnSpc>
                <a:spcPct val="100000"/>
              </a:lnSpc>
              <a:spcBef>
                <a:spcPts val="1320"/>
              </a:spcBef>
            </a:pPr>
            <a:endParaRPr lang="pt-BR" sz="2800" dirty="0">
              <a:latin typeface="Calibri"/>
              <a:cs typeface="Calibri"/>
            </a:endParaRPr>
          </a:p>
          <a:p>
            <a:pPr marL="12700" marR="43180">
              <a:lnSpc>
                <a:spcPct val="100000"/>
              </a:lnSpc>
              <a:spcBef>
                <a:spcPts val="1320"/>
              </a:spcBef>
            </a:pPr>
            <a:r>
              <a:rPr lang="pt-BR" sz="2800" dirty="0">
                <a:latin typeface="Calibri"/>
                <a:cs typeface="Calibri"/>
              </a:rPr>
              <a:t>Dica:</a:t>
            </a:r>
            <a:r>
              <a:rPr lang="pt-BR" sz="2800" spc="-30" dirty="0">
                <a:latin typeface="Calibri"/>
                <a:cs typeface="Calibri"/>
              </a:rPr>
              <a:t> </a:t>
            </a:r>
            <a:r>
              <a:rPr lang="pt-BR" sz="2800" dirty="0">
                <a:latin typeface="Calibri"/>
                <a:cs typeface="Calibri"/>
              </a:rPr>
              <a:t>Consulte</a:t>
            </a:r>
            <a:r>
              <a:rPr lang="pt-BR" sz="2800" spc="-25" dirty="0">
                <a:latin typeface="Calibri"/>
                <a:cs typeface="Calibri"/>
              </a:rPr>
              <a:t> </a:t>
            </a:r>
            <a:r>
              <a:rPr lang="pt-BR" sz="2800" dirty="0">
                <a:latin typeface="Calibri"/>
                <a:cs typeface="Calibri"/>
              </a:rPr>
              <a:t>o</a:t>
            </a:r>
            <a:r>
              <a:rPr lang="pt-BR" sz="2800" spc="-20" dirty="0">
                <a:latin typeface="Calibri"/>
                <a:cs typeface="Calibri"/>
              </a:rPr>
              <a:t> </a:t>
            </a:r>
            <a:r>
              <a:rPr lang="pt-BR" sz="2800" b="1" dirty="0">
                <a:latin typeface="Calibri"/>
                <a:cs typeface="Calibri"/>
              </a:rPr>
              <a:t>Manual</a:t>
            </a:r>
            <a:r>
              <a:rPr lang="pt-BR" sz="2800" b="1" spc="-25" dirty="0">
                <a:latin typeface="Calibri"/>
                <a:cs typeface="Calibri"/>
              </a:rPr>
              <a:t> </a:t>
            </a:r>
            <a:r>
              <a:rPr lang="pt-BR" sz="2800" b="1" dirty="0">
                <a:latin typeface="Calibri"/>
                <a:cs typeface="Calibri"/>
              </a:rPr>
              <a:t>de</a:t>
            </a:r>
            <a:r>
              <a:rPr lang="pt-BR" sz="2800" b="1" spc="-30" dirty="0">
                <a:latin typeface="Calibri"/>
                <a:cs typeface="Calibri"/>
              </a:rPr>
              <a:t> </a:t>
            </a:r>
            <a:r>
              <a:rPr lang="pt-BR" sz="2800" b="1" dirty="0">
                <a:latin typeface="Calibri"/>
                <a:cs typeface="Calibri"/>
              </a:rPr>
              <a:t>Operações</a:t>
            </a:r>
            <a:r>
              <a:rPr lang="pt-BR" sz="2800" b="1" spc="-20" dirty="0">
                <a:latin typeface="Calibri"/>
                <a:cs typeface="Calibri"/>
              </a:rPr>
              <a:t> </a:t>
            </a:r>
            <a:r>
              <a:rPr lang="pt-BR" sz="2800" dirty="0">
                <a:latin typeface="Calibri"/>
                <a:cs typeface="Calibri"/>
              </a:rPr>
              <a:t>para</a:t>
            </a:r>
            <a:r>
              <a:rPr lang="pt-BR" sz="2800" spc="-30" dirty="0">
                <a:latin typeface="Calibri"/>
                <a:cs typeface="Calibri"/>
              </a:rPr>
              <a:t> </a:t>
            </a:r>
            <a:r>
              <a:rPr lang="pt-BR" sz="2800" dirty="0">
                <a:latin typeface="Calibri"/>
                <a:cs typeface="Calibri"/>
              </a:rPr>
              <a:t>ter</a:t>
            </a:r>
            <a:r>
              <a:rPr lang="pt-BR" sz="2800" spc="-25" dirty="0">
                <a:latin typeface="Calibri"/>
                <a:cs typeface="Calibri"/>
              </a:rPr>
              <a:t> </a:t>
            </a:r>
            <a:r>
              <a:rPr lang="pt-BR" sz="2800" dirty="0">
                <a:latin typeface="Calibri"/>
                <a:cs typeface="Calibri"/>
              </a:rPr>
              <a:t>mais</a:t>
            </a:r>
            <a:r>
              <a:rPr lang="pt-BR" sz="2800" spc="-30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informações</a:t>
            </a:r>
            <a:r>
              <a:rPr lang="pt-BR" sz="2800" spc="-25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sobre </a:t>
            </a:r>
            <a:r>
              <a:rPr lang="pt-BR" sz="2800" dirty="0">
                <a:latin typeface="Calibri"/>
                <a:cs typeface="Calibri"/>
              </a:rPr>
              <a:t>as</a:t>
            </a:r>
            <a:r>
              <a:rPr lang="pt-BR" sz="2800" spc="5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operações</a:t>
            </a:r>
            <a:r>
              <a:rPr lang="pt-BR" sz="2800" spc="5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disponíveis.</a:t>
            </a:r>
            <a:endParaRPr lang="pt-BR" sz="2800" dirty="0">
              <a:latin typeface="Calibri"/>
              <a:cs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278F80C-7CB6-78D7-D6BB-37D22F5A78D3}"/>
              </a:ext>
            </a:extLst>
          </p:cNvPr>
          <p:cNvSpPr txBox="1"/>
          <p:nvPr/>
        </p:nvSpPr>
        <p:spPr>
          <a:xfrm>
            <a:off x="9264609" y="9856063"/>
            <a:ext cx="8861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https://s1-internet.sefaz.es.gov.br/faleconosco/formulario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46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FC12EE61-A8AE-964C-57D6-5CC108A9260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9734" y="1196328"/>
            <a:ext cx="5720368" cy="10718776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2676844E-0C71-A725-1AD5-06AF716E343B}"/>
              </a:ext>
            </a:extLst>
          </p:cNvPr>
          <p:cNvSpPr txBox="1">
            <a:spLocks/>
          </p:cNvSpPr>
          <p:nvPr/>
        </p:nvSpPr>
        <p:spPr>
          <a:xfrm>
            <a:off x="6454836" y="1194903"/>
            <a:ext cx="13908616" cy="605993"/>
          </a:xfrm>
          <a:prstGeom prst="rect">
            <a:avLst/>
          </a:prstGeom>
        </p:spPr>
        <p:txBody>
          <a:bodyPr vert="horz" wrap="square" lIns="0" tIns="112452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4104004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latin typeface="+mn-lt"/>
              </a:rPr>
              <a:t>Alerta</a:t>
            </a:r>
            <a:r>
              <a:rPr lang="pt-BR" sz="3200" spc="-55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da</a:t>
            </a:r>
            <a:r>
              <a:rPr lang="pt-BR" sz="3200" spc="-5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operação</a:t>
            </a:r>
            <a:r>
              <a:rPr lang="pt-BR" sz="3200" spc="-50" dirty="0">
                <a:latin typeface="+mn-lt"/>
              </a:rPr>
              <a:t> </a:t>
            </a:r>
            <a:r>
              <a:rPr lang="pt-BR" sz="3200" spc="-10" dirty="0">
                <a:latin typeface="+mn-lt"/>
              </a:rPr>
              <a:t>(Atenção)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14B61C5-3220-B2CD-A361-399168FE8A2B}"/>
              </a:ext>
            </a:extLst>
          </p:cNvPr>
          <p:cNvSpPr txBox="1"/>
          <p:nvPr/>
        </p:nvSpPr>
        <p:spPr>
          <a:xfrm>
            <a:off x="9961244" y="4584224"/>
            <a:ext cx="9716941" cy="4388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selecionar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uma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operação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aplicativo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pode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exibir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uma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tela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alerta(atenção),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onde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exibe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requisitos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informações</a:t>
            </a:r>
            <a:r>
              <a:rPr sz="3200" b="1" spc="5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sobre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aquela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operação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auxiliar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produtor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correta </a:t>
            </a:r>
            <a:r>
              <a:rPr sz="3200" dirty="0">
                <a:latin typeface="Calibri"/>
                <a:cs typeface="Calibri"/>
              </a:rPr>
              <a:t>escolha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operação.</a:t>
            </a:r>
            <a:endParaRPr sz="3200" dirty="0">
              <a:latin typeface="Calibri"/>
              <a:cs typeface="Calibri"/>
            </a:endParaRPr>
          </a:p>
          <a:p>
            <a:pPr marL="12700" marR="554355">
              <a:lnSpc>
                <a:spcPct val="100000"/>
              </a:lnSpc>
              <a:spcBef>
                <a:spcPts val="1680"/>
              </a:spcBef>
            </a:pPr>
            <a:r>
              <a:rPr sz="3200" spc="-10" dirty="0">
                <a:latin typeface="Calibri"/>
                <a:cs typeface="Calibri"/>
              </a:rPr>
              <a:t>Algumas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informações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apresentadas</a:t>
            </a:r>
            <a:r>
              <a:rPr sz="3200" spc="-20" dirty="0">
                <a:latin typeface="Calibri"/>
                <a:cs typeface="Calibri"/>
              </a:rPr>
              <a:t> constarão</a:t>
            </a:r>
            <a:r>
              <a:rPr sz="3200" spc="-25" dirty="0">
                <a:latin typeface="Calibri"/>
                <a:cs typeface="Calibri"/>
              </a:rPr>
              <a:t> nas </a:t>
            </a:r>
            <a:r>
              <a:rPr sz="3200" spc="-10" dirty="0">
                <a:latin typeface="Calibri"/>
                <a:cs typeface="Calibri"/>
              </a:rPr>
              <a:t>informações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adicionais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nota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fiscal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emitida.</a:t>
            </a:r>
            <a:endParaRPr sz="3200" dirty="0">
              <a:latin typeface="Calibri"/>
              <a:cs typeface="Calibri"/>
            </a:endParaRPr>
          </a:p>
          <a:p>
            <a:pPr marL="12700" marR="457834">
              <a:lnSpc>
                <a:spcPct val="100000"/>
              </a:lnSpc>
              <a:spcBef>
                <a:spcPts val="1680"/>
              </a:spcBef>
            </a:pP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produtor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deve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ler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com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atenção,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pois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confirmar,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o </a:t>
            </a:r>
            <a:r>
              <a:rPr sz="3200" b="1" dirty="0">
                <a:latin typeface="Calibri"/>
                <a:cs typeface="Calibri"/>
              </a:rPr>
              <a:t>produtor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aceita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informações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apresentadas.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85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D49EB674-33C3-E574-9BA0-552F8B17DD4A}"/>
              </a:ext>
            </a:extLst>
          </p:cNvPr>
          <p:cNvGrpSpPr/>
          <p:nvPr/>
        </p:nvGrpSpPr>
        <p:grpSpPr>
          <a:xfrm>
            <a:off x="1517463" y="2858131"/>
            <a:ext cx="6284120" cy="9239023"/>
            <a:chOff x="990724" y="95950"/>
            <a:chExt cx="3776979" cy="471551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8FE7094-F9EE-63C3-CE12-95DA9952478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724" y="95950"/>
              <a:ext cx="2790284" cy="4715249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CC7126E-08B6-83F2-2FB9-F92D2BCAF9BB}"/>
                </a:ext>
              </a:extLst>
            </p:cNvPr>
            <p:cNvSpPr/>
            <p:nvPr/>
          </p:nvSpPr>
          <p:spPr>
            <a:xfrm>
              <a:off x="1705461" y="1495435"/>
              <a:ext cx="3055620" cy="371475"/>
            </a:xfrm>
            <a:custGeom>
              <a:avLst/>
              <a:gdLst/>
              <a:ahLst/>
              <a:cxnLst/>
              <a:rect l="l" t="t" r="r" b="b"/>
              <a:pathLst>
                <a:path w="3055620" h="371475">
                  <a:moveTo>
                    <a:pt x="3047699" y="371091"/>
                  </a:moveTo>
                  <a:lnTo>
                    <a:pt x="114299" y="177300"/>
                  </a:lnTo>
                  <a:lnTo>
                    <a:pt x="110399" y="236400"/>
                  </a:lnTo>
                  <a:lnTo>
                    <a:pt x="0" y="110391"/>
                  </a:lnTo>
                  <a:lnTo>
                    <a:pt x="125999" y="0"/>
                  </a:lnTo>
                  <a:lnTo>
                    <a:pt x="122099" y="59099"/>
                  </a:lnTo>
                  <a:lnTo>
                    <a:pt x="3055499" y="252891"/>
                  </a:lnTo>
                  <a:lnTo>
                    <a:pt x="3047699" y="371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7594D9A-778A-CB3E-D096-4028375F63F1}"/>
                </a:ext>
              </a:extLst>
            </p:cNvPr>
            <p:cNvSpPr/>
            <p:nvPr/>
          </p:nvSpPr>
          <p:spPr>
            <a:xfrm>
              <a:off x="1705461" y="1495435"/>
              <a:ext cx="3055620" cy="371475"/>
            </a:xfrm>
            <a:custGeom>
              <a:avLst/>
              <a:gdLst/>
              <a:ahLst/>
              <a:cxnLst/>
              <a:rect l="l" t="t" r="r" b="b"/>
              <a:pathLst>
                <a:path w="3055620" h="371475">
                  <a:moveTo>
                    <a:pt x="3047699" y="371091"/>
                  </a:moveTo>
                  <a:lnTo>
                    <a:pt x="114299" y="177300"/>
                  </a:lnTo>
                  <a:lnTo>
                    <a:pt x="110399" y="236400"/>
                  </a:lnTo>
                  <a:lnTo>
                    <a:pt x="0" y="110391"/>
                  </a:lnTo>
                  <a:lnTo>
                    <a:pt x="125999" y="0"/>
                  </a:lnTo>
                  <a:lnTo>
                    <a:pt x="122099" y="59099"/>
                  </a:lnTo>
                  <a:lnTo>
                    <a:pt x="3055499" y="252891"/>
                  </a:lnTo>
                  <a:lnTo>
                    <a:pt x="3047699" y="37109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3BD1C61-85F0-AD5E-48F8-8E15D7A2BADA}"/>
                </a:ext>
              </a:extLst>
            </p:cNvPr>
            <p:cNvSpPr/>
            <p:nvPr/>
          </p:nvSpPr>
          <p:spPr>
            <a:xfrm>
              <a:off x="1517463" y="1719576"/>
              <a:ext cx="3088640" cy="1138555"/>
            </a:xfrm>
            <a:custGeom>
              <a:avLst/>
              <a:gdLst/>
              <a:ahLst/>
              <a:cxnLst/>
              <a:rect l="l" t="t" r="r" b="b"/>
              <a:pathLst>
                <a:path w="3088640" h="1138555">
                  <a:moveTo>
                    <a:pt x="3051450" y="1138544"/>
                  </a:moveTo>
                  <a:lnTo>
                    <a:pt x="94190" y="168974"/>
                  </a:lnTo>
                  <a:lnTo>
                    <a:pt x="75740" y="225299"/>
                  </a:lnTo>
                  <a:lnTo>
                    <a:pt x="0" y="75719"/>
                  </a:lnTo>
                  <a:lnTo>
                    <a:pt x="149540" y="0"/>
                  </a:lnTo>
                  <a:lnTo>
                    <a:pt x="131090" y="56324"/>
                  </a:lnTo>
                  <a:lnTo>
                    <a:pt x="3088350" y="1025894"/>
                  </a:lnTo>
                  <a:lnTo>
                    <a:pt x="3051450" y="11385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010E836-2432-CAEE-E779-95930182B43A}"/>
                </a:ext>
              </a:extLst>
            </p:cNvPr>
            <p:cNvSpPr/>
            <p:nvPr/>
          </p:nvSpPr>
          <p:spPr>
            <a:xfrm>
              <a:off x="1517463" y="1719576"/>
              <a:ext cx="3088640" cy="1138555"/>
            </a:xfrm>
            <a:custGeom>
              <a:avLst/>
              <a:gdLst/>
              <a:ahLst/>
              <a:cxnLst/>
              <a:rect l="l" t="t" r="r" b="b"/>
              <a:pathLst>
                <a:path w="3088640" h="1138555">
                  <a:moveTo>
                    <a:pt x="3051450" y="1138544"/>
                  </a:moveTo>
                  <a:lnTo>
                    <a:pt x="94190" y="168974"/>
                  </a:lnTo>
                  <a:lnTo>
                    <a:pt x="75740" y="225299"/>
                  </a:lnTo>
                  <a:lnTo>
                    <a:pt x="0" y="75719"/>
                  </a:lnTo>
                  <a:lnTo>
                    <a:pt x="149540" y="0"/>
                  </a:lnTo>
                  <a:lnTo>
                    <a:pt x="131090" y="56324"/>
                  </a:lnTo>
                  <a:lnTo>
                    <a:pt x="3088350" y="1025894"/>
                  </a:lnTo>
                  <a:lnTo>
                    <a:pt x="3051450" y="113854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2CDD9C25-65F4-A570-C9B5-0038E56248B4}"/>
              </a:ext>
            </a:extLst>
          </p:cNvPr>
          <p:cNvSpPr txBox="1"/>
          <p:nvPr/>
        </p:nvSpPr>
        <p:spPr>
          <a:xfrm>
            <a:off x="3181224" y="8159522"/>
            <a:ext cx="11390809" cy="386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0" marR="17780" indent="-123063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cs typeface="Calibri"/>
              </a:rPr>
              <a:t>Aqui</a:t>
            </a:r>
            <a:r>
              <a:rPr sz="2400" b="1" spc="-30" dirty="0">
                <a:cs typeface="Calibri"/>
              </a:rPr>
              <a:t> </a:t>
            </a:r>
            <a:r>
              <a:rPr sz="2400" b="1" dirty="0">
                <a:cs typeface="Calibri"/>
              </a:rPr>
              <a:t>é</a:t>
            </a:r>
            <a:r>
              <a:rPr sz="2400" b="1" spc="-25" dirty="0">
                <a:cs typeface="Calibri"/>
              </a:rPr>
              <a:t> </a:t>
            </a:r>
            <a:r>
              <a:rPr sz="2400" b="1" spc="-10" dirty="0">
                <a:cs typeface="Calibri"/>
              </a:rPr>
              <a:t>informado</a:t>
            </a:r>
            <a:r>
              <a:rPr sz="2400" b="1" spc="-25" dirty="0">
                <a:cs typeface="Calibri"/>
              </a:rPr>
              <a:t> </a:t>
            </a:r>
            <a:r>
              <a:rPr sz="2400" b="1" dirty="0">
                <a:cs typeface="Calibri"/>
              </a:rPr>
              <a:t>a</a:t>
            </a:r>
            <a:r>
              <a:rPr sz="2400" b="1" spc="-25" dirty="0">
                <a:cs typeface="Calibri"/>
              </a:rPr>
              <a:t> </a:t>
            </a:r>
            <a:r>
              <a:rPr sz="2400" b="1" dirty="0">
                <a:cs typeface="Calibri"/>
              </a:rPr>
              <a:t>descrição</a:t>
            </a:r>
            <a:r>
              <a:rPr sz="2400" b="1" spc="-25" dirty="0">
                <a:cs typeface="Calibri"/>
              </a:rPr>
              <a:t> </a:t>
            </a:r>
            <a:r>
              <a:rPr sz="2400" b="1" dirty="0">
                <a:cs typeface="Calibri"/>
              </a:rPr>
              <a:t>do</a:t>
            </a:r>
            <a:r>
              <a:rPr sz="2400" b="1" spc="-25" dirty="0">
                <a:cs typeface="Calibri"/>
              </a:rPr>
              <a:t> </a:t>
            </a:r>
            <a:r>
              <a:rPr sz="2400" b="1" spc="-10" dirty="0">
                <a:cs typeface="Calibri"/>
              </a:rPr>
              <a:t>produto,</a:t>
            </a:r>
            <a:r>
              <a:rPr sz="2400" b="1" spc="-25" dirty="0">
                <a:cs typeface="Calibri"/>
              </a:rPr>
              <a:t> </a:t>
            </a:r>
            <a:r>
              <a:rPr sz="2400" b="1" spc="-10" dirty="0">
                <a:cs typeface="Calibri"/>
              </a:rPr>
              <a:t>unidade</a:t>
            </a:r>
            <a:r>
              <a:rPr sz="2400" b="1" spc="-25" dirty="0">
                <a:cs typeface="Calibri"/>
              </a:rPr>
              <a:t> de </a:t>
            </a:r>
            <a:r>
              <a:rPr sz="2400" b="1" spc="-10" dirty="0">
                <a:cs typeface="Calibri"/>
              </a:rPr>
              <a:t>medida, </a:t>
            </a:r>
            <a:r>
              <a:rPr sz="2400" b="1" spc="-20" dirty="0">
                <a:cs typeface="Calibri"/>
              </a:rPr>
              <a:t>preço</a:t>
            </a:r>
            <a:endParaRPr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000" dirty="0">
              <a:cs typeface="Calibri"/>
            </a:endParaRPr>
          </a:p>
          <a:p>
            <a:pPr marL="1308100" marR="982980" algn="just">
              <a:lnSpc>
                <a:spcPct val="100000"/>
              </a:lnSpc>
            </a:pPr>
            <a:r>
              <a:rPr sz="2000" dirty="0">
                <a:cs typeface="Calibri"/>
              </a:rPr>
              <a:t>A</a:t>
            </a:r>
            <a:r>
              <a:rPr sz="2000" spc="-30" dirty="0">
                <a:cs typeface="Calibri"/>
              </a:rPr>
              <a:t> </a:t>
            </a:r>
            <a:r>
              <a:rPr sz="2000" dirty="0">
                <a:cs typeface="Calibri"/>
              </a:rPr>
              <a:t>NFF</a:t>
            </a:r>
            <a:r>
              <a:rPr sz="2000" spc="-30" dirty="0">
                <a:cs typeface="Calibri"/>
              </a:rPr>
              <a:t> </a:t>
            </a:r>
            <a:r>
              <a:rPr sz="2000" dirty="0">
                <a:cs typeface="Calibri"/>
              </a:rPr>
              <a:t>é</a:t>
            </a:r>
            <a:r>
              <a:rPr sz="2000" spc="-3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restrita</a:t>
            </a:r>
            <a:r>
              <a:rPr sz="2000" spc="-25" dirty="0">
                <a:cs typeface="Calibri"/>
              </a:rPr>
              <a:t> </a:t>
            </a:r>
            <a:r>
              <a:rPr sz="2000" dirty="0">
                <a:cs typeface="Calibri"/>
              </a:rPr>
              <a:t>aos</a:t>
            </a:r>
            <a:r>
              <a:rPr sz="2000" spc="-30" dirty="0">
                <a:cs typeface="Calibri"/>
              </a:rPr>
              <a:t> </a:t>
            </a:r>
            <a:r>
              <a:rPr sz="2000" dirty="0">
                <a:cs typeface="Calibri"/>
              </a:rPr>
              <a:t>produtos</a:t>
            </a:r>
            <a:r>
              <a:rPr sz="2000" spc="-3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cadastrados</a:t>
            </a:r>
            <a:r>
              <a:rPr sz="2000" spc="-30" dirty="0">
                <a:cs typeface="Calibri"/>
              </a:rPr>
              <a:t> </a:t>
            </a:r>
            <a:r>
              <a:rPr sz="2000" dirty="0">
                <a:cs typeface="Calibri"/>
              </a:rPr>
              <a:t>e</a:t>
            </a:r>
            <a:r>
              <a:rPr sz="2000" spc="-10" dirty="0">
                <a:cs typeface="Calibri"/>
              </a:rPr>
              <a:t> </a:t>
            </a:r>
            <a:r>
              <a:rPr sz="2000" b="1" dirty="0">
                <a:cs typeface="Calibri"/>
              </a:rPr>
              <a:t>não</a:t>
            </a:r>
            <a:r>
              <a:rPr sz="2000" b="1" spc="-25" dirty="0">
                <a:cs typeface="Calibri"/>
              </a:rPr>
              <a:t> </a:t>
            </a:r>
            <a:r>
              <a:rPr sz="2000" b="1" spc="-10" dirty="0">
                <a:cs typeface="Calibri"/>
              </a:rPr>
              <a:t>disponibiliza</a:t>
            </a:r>
            <a:r>
              <a:rPr sz="2000" b="1" spc="-30" dirty="0">
                <a:cs typeface="Calibri"/>
              </a:rPr>
              <a:t> </a:t>
            </a:r>
            <a:r>
              <a:rPr sz="2000" b="1" dirty="0">
                <a:cs typeface="Calibri"/>
              </a:rPr>
              <a:t>opção</a:t>
            </a:r>
            <a:r>
              <a:rPr sz="2000" b="1" spc="-30" dirty="0">
                <a:cs typeface="Calibri"/>
              </a:rPr>
              <a:t> </a:t>
            </a:r>
            <a:r>
              <a:rPr sz="2000" b="1" dirty="0">
                <a:cs typeface="Calibri"/>
              </a:rPr>
              <a:t>genérica</a:t>
            </a:r>
            <a:r>
              <a:rPr sz="2000" b="1" spc="-30" dirty="0">
                <a:cs typeface="Calibri"/>
              </a:rPr>
              <a:t> </a:t>
            </a:r>
            <a:r>
              <a:rPr sz="2000" b="1" spc="-10" dirty="0">
                <a:cs typeface="Calibri"/>
              </a:rPr>
              <a:t>“Outros”</a:t>
            </a:r>
            <a:r>
              <a:rPr sz="2000" spc="-10" dirty="0">
                <a:cs typeface="Calibri"/>
              </a:rPr>
              <a:t>. Para</a:t>
            </a:r>
            <a:r>
              <a:rPr sz="2000" spc="-20" dirty="0">
                <a:cs typeface="Calibri"/>
              </a:rPr>
              <a:t> </a:t>
            </a:r>
            <a:r>
              <a:rPr sz="2000" dirty="0">
                <a:cs typeface="Calibri"/>
              </a:rPr>
              <a:t>produtos</a:t>
            </a:r>
            <a:r>
              <a:rPr sz="2000" spc="-15" dirty="0">
                <a:cs typeface="Calibri"/>
              </a:rPr>
              <a:t> </a:t>
            </a:r>
            <a:r>
              <a:rPr sz="2000" dirty="0">
                <a:cs typeface="Calibri"/>
              </a:rPr>
              <a:t>ou</a:t>
            </a:r>
            <a:r>
              <a:rPr sz="2000" spc="-2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operações</a:t>
            </a:r>
            <a:r>
              <a:rPr sz="2000" spc="-15" dirty="0">
                <a:cs typeface="Calibri"/>
              </a:rPr>
              <a:t> </a:t>
            </a:r>
            <a:r>
              <a:rPr sz="2000" dirty="0">
                <a:cs typeface="Calibri"/>
              </a:rPr>
              <a:t>ainda</a:t>
            </a:r>
            <a:r>
              <a:rPr sz="2000" spc="-20" dirty="0">
                <a:cs typeface="Calibri"/>
              </a:rPr>
              <a:t> </a:t>
            </a:r>
            <a:r>
              <a:rPr sz="2000" dirty="0">
                <a:cs typeface="Calibri"/>
              </a:rPr>
              <a:t>não</a:t>
            </a:r>
            <a:r>
              <a:rPr sz="2000" spc="-1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disponíveis</a:t>
            </a:r>
            <a:r>
              <a:rPr sz="2000" spc="-20" dirty="0">
                <a:cs typeface="Calibri"/>
              </a:rPr>
              <a:t> </a:t>
            </a:r>
            <a:r>
              <a:rPr sz="2000" dirty="0">
                <a:cs typeface="Calibri"/>
              </a:rPr>
              <a:t>na</a:t>
            </a:r>
            <a:r>
              <a:rPr sz="2000" spc="-15" dirty="0">
                <a:cs typeface="Calibri"/>
              </a:rPr>
              <a:t> </a:t>
            </a:r>
            <a:r>
              <a:rPr sz="2000" spc="-25" dirty="0">
                <a:cs typeface="Calibri"/>
              </a:rPr>
              <a:t>NFF,</a:t>
            </a:r>
            <a:r>
              <a:rPr sz="2000" spc="-20" dirty="0">
                <a:cs typeface="Calibri"/>
              </a:rPr>
              <a:t> </a:t>
            </a:r>
            <a:r>
              <a:rPr lang="pt-BR" sz="2000" spc="-20" dirty="0">
                <a:cs typeface="Calibri"/>
              </a:rPr>
              <a:t>favor entrar em contato com a SEFAZ/ES. </a:t>
            </a:r>
            <a:r>
              <a:rPr lang="pt-BR" sz="20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https://s1-internet.sefaz.es.gov.br/faleconosco/formulario</a:t>
            </a:r>
            <a:r>
              <a:rPr lang="pt-BR" sz="20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2000" dirty="0">
              <a:solidFill>
                <a:srgbClr val="FF0000"/>
              </a:solidFill>
              <a:cs typeface="Calibri"/>
            </a:endParaRPr>
          </a:p>
          <a:p>
            <a:pPr marL="1308100" marR="931544">
              <a:lnSpc>
                <a:spcPct val="100000"/>
              </a:lnSpc>
              <a:spcBef>
                <a:spcPts val="1440"/>
              </a:spcBef>
            </a:pPr>
            <a:r>
              <a:rPr sz="2000" dirty="0">
                <a:cs typeface="Calibri"/>
              </a:rPr>
              <a:t>Os</a:t>
            </a:r>
            <a:r>
              <a:rPr sz="2000" spc="-20" dirty="0">
                <a:cs typeface="Calibri"/>
              </a:rPr>
              <a:t> </a:t>
            </a:r>
            <a:r>
              <a:rPr sz="2000" dirty="0">
                <a:cs typeface="Calibri"/>
              </a:rPr>
              <a:t>produtos</a:t>
            </a:r>
            <a:r>
              <a:rPr sz="2000" spc="-15" dirty="0">
                <a:cs typeface="Calibri"/>
              </a:rPr>
              <a:t> </a:t>
            </a:r>
            <a:r>
              <a:rPr sz="2000" dirty="0">
                <a:cs typeface="Calibri"/>
              </a:rPr>
              <a:t>e</a:t>
            </a:r>
            <a:r>
              <a:rPr sz="2000" spc="-2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operações</a:t>
            </a:r>
            <a:r>
              <a:rPr sz="2000" spc="-15" dirty="0">
                <a:cs typeface="Calibri"/>
              </a:rPr>
              <a:t> </a:t>
            </a:r>
            <a:r>
              <a:rPr sz="2000" dirty="0">
                <a:cs typeface="Calibri"/>
              </a:rPr>
              <a:t>já</a:t>
            </a:r>
            <a:r>
              <a:rPr sz="2000" spc="-1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disponíveis</a:t>
            </a:r>
            <a:r>
              <a:rPr sz="2000" spc="-20" dirty="0">
                <a:cs typeface="Calibri"/>
              </a:rPr>
              <a:t> </a:t>
            </a:r>
            <a:r>
              <a:rPr sz="2000" dirty="0">
                <a:cs typeface="Calibri"/>
              </a:rPr>
              <a:t>no</a:t>
            </a:r>
            <a:r>
              <a:rPr sz="2000" spc="-1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aplicativo</a:t>
            </a:r>
            <a:r>
              <a:rPr sz="2000" spc="-15" dirty="0">
                <a:cs typeface="Calibri"/>
              </a:rPr>
              <a:t> </a:t>
            </a:r>
            <a:r>
              <a:rPr sz="2000" dirty="0">
                <a:cs typeface="Calibri"/>
              </a:rPr>
              <a:t>poderão</a:t>
            </a:r>
            <a:r>
              <a:rPr sz="2000" spc="-20" dirty="0">
                <a:cs typeface="Calibri"/>
              </a:rPr>
              <a:t> </a:t>
            </a:r>
            <a:r>
              <a:rPr sz="2000" dirty="0">
                <a:cs typeface="Calibri"/>
              </a:rPr>
              <a:t>ser</a:t>
            </a:r>
            <a:r>
              <a:rPr sz="2000" spc="-1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consultados</a:t>
            </a:r>
            <a:r>
              <a:rPr sz="2000" spc="-20" dirty="0">
                <a:cs typeface="Calibri"/>
              </a:rPr>
              <a:t> </a:t>
            </a:r>
            <a:r>
              <a:rPr sz="2000" dirty="0">
                <a:cs typeface="Calibri"/>
              </a:rPr>
              <a:t>no</a:t>
            </a:r>
            <a:r>
              <a:rPr sz="2000" spc="-1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próprio aplicativo</a:t>
            </a:r>
            <a:r>
              <a:rPr sz="2000" spc="-30" dirty="0">
                <a:cs typeface="Calibri"/>
              </a:rPr>
              <a:t> </a:t>
            </a:r>
            <a:r>
              <a:rPr sz="2000" dirty="0">
                <a:cs typeface="Calibri"/>
              </a:rPr>
              <a:t>ou</a:t>
            </a:r>
            <a:r>
              <a:rPr sz="2000" spc="-25" dirty="0">
                <a:cs typeface="Calibri"/>
              </a:rPr>
              <a:t> </a:t>
            </a:r>
            <a:r>
              <a:rPr sz="2000" dirty="0">
                <a:cs typeface="Calibri"/>
              </a:rPr>
              <a:t>no</a:t>
            </a:r>
            <a:r>
              <a:rPr sz="2000" spc="-25" dirty="0">
                <a:cs typeface="Calibri"/>
              </a:rPr>
              <a:t> </a:t>
            </a:r>
            <a:r>
              <a:rPr sz="2000" dirty="0">
                <a:cs typeface="Calibri"/>
              </a:rPr>
              <a:t>portal</a:t>
            </a:r>
            <a:r>
              <a:rPr sz="2000" spc="-25" dirty="0">
                <a:cs typeface="Calibri"/>
              </a:rPr>
              <a:t> </a:t>
            </a:r>
            <a:r>
              <a:rPr sz="2000" dirty="0">
                <a:cs typeface="Calibri"/>
              </a:rPr>
              <a:t>nacional</a:t>
            </a:r>
            <a:r>
              <a:rPr sz="2000" spc="-25" dirty="0">
                <a:cs typeface="Calibri"/>
              </a:rPr>
              <a:t> </a:t>
            </a:r>
            <a:r>
              <a:rPr sz="2000" dirty="0">
                <a:cs typeface="Calibri"/>
              </a:rPr>
              <a:t>da</a:t>
            </a:r>
            <a:r>
              <a:rPr sz="2000" spc="-25" dirty="0">
                <a:cs typeface="Calibri"/>
              </a:rPr>
              <a:t> NFF, </a:t>
            </a:r>
            <a:r>
              <a:rPr sz="2000" dirty="0">
                <a:cs typeface="Calibri"/>
              </a:rPr>
              <a:t>por</a:t>
            </a:r>
            <a:r>
              <a:rPr sz="2000" spc="-25" dirty="0">
                <a:cs typeface="Calibri"/>
              </a:rPr>
              <a:t> </a:t>
            </a:r>
            <a:r>
              <a:rPr sz="2000" dirty="0">
                <a:cs typeface="Calibri"/>
              </a:rPr>
              <a:t>meio</a:t>
            </a:r>
            <a:r>
              <a:rPr sz="2000" spc="-25" dirty="0">
                <a:cs typeface="Calibri"/>
              </a:rPr>
              <a:t> </a:t>
            </a:r>
            <a:r>
              <a:rPr sz="2000" dirty="0">
                <a:cs typeface="Calibri"/>
              </a:rPr>
              <a:t>dos</a:t>
            </a:r>
            <a:r>
              <a:rPr sz="2000" spc="-25" dirty="0">
                <a:cs typeface="Calibri"/>
              </a:rPr>
              <a:t> </a:t>
            </a:r>
            <a:r>
              <a:rPr sz="2000" dirty="0">
                <a:cs typeface="Calibri"/>
              </a:rPr>
              <a:t>links</a:t>
            </a:r>
            <a:r>
              <a:rPr sz="2000" spc="-2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abaixo:</a:t>
            </a:r>
            <a:endParaRPr sz="2000" dirty="0">
              <a:cs typeface="Calibri"/>
            </a:endParaRPr>
          </a:p>
          <a:p>
            <a:pPr marL="1308100">
              <a:lnSpc>
                <a:spcPct val="100000"/>
              </a:lnSpc>
            </a:pPr>
            <a:r>
              <a:rPr sz="2000" b="1" dirty="0">
                <a:cs typeface="Calibri"/>
              </a:rPr>
              <a:t>Lista</a:t>
            </a:r>
            <a:r>
              <a:rPr sz="2000" b="1" spc="-25" dirty="0">
                <a:cs typeface="Calibri"/>
              </a:rPr>
              <a:t> </a:t>
            </a:r>
            <a:r>
              <a:rPr sz="2000" b="1" dirty="0">
                <a:cs typeface="Calibri"/>
              </a:rPr>
              <a:t>de</a:t>
            </a:r>
            <a:r>
              <a:rPr sz="2000" b="1" spc="-25" dirty="0">
                <a:cs typeface="Calibri"/>
              </a:rPr>
              <a:t> </a:t>
            </a:r>
            <a:r>
              <a:rPr sz="2000" b="1" spc="-10" dirty="0">
                <a:cs typeface="Calibri"/>
              </a:rPr>
              <a:t>Produtos</a:t>
            </a:r>
            <a:r>
              <a:rPr sz="2000" b="1" spc="-20" dirty="0">
                <a:cs typeface="Calibri"/>
              </a:rPr>
              <a:t> </a:t>
            </a:r>
            <a:r>
              <a:rPr sz="2000" b="1" dirty="0">
                <a:cs typeface="Calibri"/>
              </a:rPr>
              <a:t>NFF</a:t>
            </a:r>
            <a:r>
              <a:rPr sz="2000" b="1" spc="-25" dirty="0">
                <a:cs typeface="Calibri"/>
              </a:rPr>
              <a:t> </a:t>
            </a:r>
            <a:r>
              <a:rPr sz="2000" b="1" dirty="0">
                <a:cs typeface="Calibri"/>
              </a:rPr>
              <a:t>PPR</a:t>
            </a:r>
            <a:r>
              <a:rPr sz="2000" b="1" spc="-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(https://dfe-portal.svrs.rs.gov.br/NFF/PPRProdutos)</a:t>
            </a:r>
            <a:endParaRPr sz="2000" dirty="0">
              <a:cs typeface="Calibri"/>
            </a:endParaRPr>
          </a:p>
          <a:p>
            <a:pPr marL="1308100">
              <a:lnSpc>
                <a:spcPct val="100000"/>
              </a:lnSpc>
            </a:pPr>
            <a:r>
              <a:rPr sz="2000" b="1" dirty="0">
                <a:cs typeface="Calibri"/>
              </a:rPr>
              <a:t>Lista</a:t>
            </a:r>
            <a:r>
              <a:rPr sz="2000" b="1" spc="-25" dirty="0">
                <a:cs typeface="Calibri"/>
              </a:rPr>
              <a:t> </a:t>
            </a:r>
            <a:r>
              <a:rPr sz="2000" b="1" dirty="0">
                <a:cs typeface="Calibri"/>
              </a:rPr>
              <a:t>de</a:t>
            </a:r>
            <a:r>
              <a:rPr sz="2000" b="1" spc="-20" dirty="0">
                <a:cs typeface="Calibri"/>
              </a:rPr>
              <a:t> </a:t>
            </a:r>
            <a:r>
              <a:rPr sz="2000" b="1" spc="-10" dirty="0">
                <a:cs typeface="Calibri"/>
              </a:rPr>
              <a:t>Operações</a:t>
            </a:r>
            <a:r>
              <a:rPr sz="2000" b="1" spc="-25" dirty="0">
                <a:cs typeface="Calibri"/>
              </a:rPr>
              <a:t> </a:t>
            </a:r>
            <a:r>
              <a:rPr sz="2000" b="1" dirty="0">
                <a:cs typeface="Calibri"/>
              </a:rPr>
              <a:t>NFF</a:t>
            </a:r>
            <a:r>
              <a:rPr sz="2000" b="1" spc="-20" dirty="0">
                <a:cs typeface="Calibri"/>
              </a:rPr>
              <a:t> </a:t>
            </a:r>
            <a:r>
              <a:rPr sz="2000" b="1" dirty="0">
                <a:cs typeface="Calibri"/>
              </a:rPr>
              <a:t>PPR</a:t>
            </a:r>
            <a:r>
              <a:rPr sz="2000" b="1" spc="-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(https://dfe-portal.svrs.rs.gov.br/NFF/PPROperacoes)</a:t>
            </a:r>
            <a:endParaRPr sz="2000" dirty="0"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940"/>
              </a:spcBef>
            </a:pPr>
            <a:r>
              <a:rPr sz="2000" baseline="15432" dirty="0">
                <a:solidFill>
                  <a:srgbClr val="888888"/>
                </a:solidFill>
                <a:cs typeface="Calibri"/>
              </a:rPr>
              <a:t>2</a:t>
            </a:r>
            <a:endParaRPr lang="pt-BR" sz="2000" spc="-20" dirty="0">
              <a:solidFill>
                <a:srgbClr val="2B4191"/>
              </a:solidFill>
              <a:cs typeface="Verdana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906A0A3-7317-E6B6-DE2C-8E016386AAC9}"/>
              </a:ext>
            </a:extLst>
          </p:cNvPr>
          <p:cNvSpPr txBox="1">
            <a:spLocks/>
          </p:cNvSpPr>
          <p:nvPr/>
        </p:nvSpPr>
        <p:spPr>
          <a:xfrm>
            <a:off x="6402492" y="2605497"/>
            <a:ext cx="1303312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5156200" marR="5080" indent="-1003935">
              <a:lnSpc>
                <a:spcPct val="100000"/>
              </a:lnSpc>
              <a:spcBef>
                <a:spcPts val="100"/>
              </a:spcBef>
            </a:pPr>
            <a:r>
              <a:rPr lang="pt-BR" sz="3200" spc="-25">
                <a:latin typeface="+mn-lt"/>
              </a:rPr>
              <a:t>Tela</a:t>
            </a:r>
            <a:r>
              <a:rPr lang="pt-BR" sz="3200" spc="-30">
                <a:latin typeface="+mn-lt"/>
              </a:rPr>
              <a:t> </a:t>
            </a:r>
            <a:r>
              <a:rPr lang="pt-BR" sz="3200">
                <a:latin typeface="+mn-lt"/>
              </a:rPr>
              <a:t>para</a:t>
            </a:r>
            <a:r>
              <a:rPr lang="pt-BR" sz="3200" spc="-30">
                <a:latin typeface="+mn-lt"/>
              </a:rPr>
              <a:t> </a:t>
            </a:r>
            <a:r>
              <a:rPr lang="pt-BR" sz="3200" spc="-10">
                <a:latin typeface="+mn-lt"/>
              </a:rPr>
              <a:t>adicionar</a:t>
            </a:r>
            <a:r>
              <a:rPr lang="pt-BR" sz="3200" spc="-30">
                <a:latin typeface="+mn-lt"/>
              </a:rPr>
              <a:t> </a:t>
            </a:r>
            <a:r>
              <a:rPr lang="pt-BR" sz="3200">
                <a:latin typeface="+mn-lt"/>
              </a:rPr>
              <a:t>qual</a:t>
            </a:r>
            <a:r>
              <a:rPr lang="pt-BR" sz="3200" spc="-25">
                <a:latin typeface="+mn-lt"/>
              </a:rPr>
              <a:t> </a:t>
            </a:r>
            <a:r>
              <a:rPr lang="pt-BR" sz="3200">
                <a:latin typeface="+mn-lt"/>
              </a:rPr>
              <a:t>tipo</a:t>
            </a:r>
            <a:r>
              <a:rPr lang="pt-BR" sz="3200" spc="-30">
                <a:latin typeface="+mn-lt"/>
              </a:rPr>
              <a:t> </a:t>
            </a:r>
            <a:r>
              <a:rPr lang="pt-BR" sz="3200">
                <a:latin typeface="+mn-lt"/>
              </a:rPr>
              <a:t>de</a:t>
            </a:r>
            <a:r>
              <a:rPr lang="pt-BR" sz="3200" spc="-30">
                <a:latin typeface="+mn-lt"/>
              </a:rPr>
              <a:t> </a:t>
            </a:r>
            <a:r>
              <a:rPr lang="pt-BR" sz="3200" spc="-10">
                <a:latin typeface="+mn-lt"/>
              </a:rPr>
              <a:t>produto </a:t>
            </a:r>
            <a:r>
              <a:rPr lang="pt-BR" sz="3200">
                <a:latin typeface="+mn-lt"/>
              </a:rPr>
              <a:t>será</a:t>
            </a:r>
            <a:r>
              <a:rPr lang="pt-BR" sz="3200" spc="-70">
                <a:latin typeface="+mn-lt"/>
              </a:rPr>
              <a:t> </a:t>
            </a:r>
            <a:r>
              <a:rPr lang="pt-BR" sz="3200" spc="-10">
                <a:latin typeface="+mn-lt"/>
              </a:rPr>
              <a:t>vendido</a:t>
            </a:r>
            <a:endParaRPr lang="pt-BR" sz="3200" spc="-10" dirty="0">
              <a:latin typeface="+mn-lt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560EA350-C0E4-D35C-449A-E12AAD124DFB}"/>
              </a:ext>
            </a:extLst>
          </p:cNvPr>
          <p:cNvSpPr txBox="1"/>
          <p:nvPr/>
        </p:nvSpPr>
        <p:spPr>
          <a:xfrm>
            <a:off x="8103355" y="5855297"/>
            <a:ext cx="73631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Clicando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“+”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adiciona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um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novo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produto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235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FEBB539C-E607-1F1B-C66E-91780BB34716}"/>
              </a:ext>
            </a:extLst>
          </p:cNvPr>
          <p:cNvGrpSpPr/>
          <p:nvPr/>
        </p:nvGrpSpPr>
        <p:grpSpPr>
          <a:xfrm>
            <a:off x="1792574" y="1127344"/>
            <a:ext cx="6320294" cy="10312383"/>
            <a:chOff x="977013" y="349133"/>
            <a:chExt cx="3451225" cy="436435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5F3644A2-1E0F-12F0-DC4C-C7431CACC58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013" y="349133"/>
              <a:ext cx="2551740" cy="4364181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8F15A17-D982-891E-AB37-431A040CED1C}"/>
                </a:ext>
              </a:extLst>
            </p:cNvPr>
            <p:cNvSpPr/>
            <p:nvPr/>
          </p:nvSpPr>
          <p:spPr>
            <a:xfrm>
              <a:off x="3465086" y="2392724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956522" y="76183"/>
                  </a:lnTo>
                  <a:lnTo>
                    <a:pt x="956522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DAD2A40-A559-46AE-41B2-66609CAC4054}"/>
                </a:ext>
              </a:extLst>
            </p:cNvPr>
            <p:cNvSpPr/>
            <p:nvPr/>
          </p:nvSpPr>
          <p:spPr>
            <a:xfrm>
              <a:off x="3465086" y="2392724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956522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956522" y="76183"/>
                  </a:lnTo>
                  <a:lnTo>
                    <a:pt x="956522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083280DD-6E87-7855-C4A7-1678078C4947}"/>
              </a:ext>
            </a:extLst>
          </p:cNvPr>
          <p:cNvSpPr txBox="1"/>
          <p:nvPr/>
        </p:nvSpPr>
        <p:spPr>
          <a:xfrm>
            <a:off x="7929554" y="3455199"/>
            <a:ext cx="12128879" cy="354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Produtores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Primários pessoas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físicas </a:t>
            </a:r>
            <a:r>
              <a:rPr sz="2800" b="1" i="1" u="sng" dirty="0">
                <a:latin typeface="Calibri"/>
                <a:cs typeface="Calibri"/>
              </a:rPr>
              <a:t>inscritos</a:t>
            </a:r>
            <a:r>
              <a:rPr sz="2800" b="1" i="1" u="sng" spc="-15" dirty="0">
                <a:latin typeface="Calibri"/>
                <a:cs typeface="Calibri"/>
              </a:rPr>
              <a:t> </a:t>
            </a:r>
            <a:r>
              <a:rPr sz="2800" b="1" i="1" u="sng" dirty="0">
                <a:latin typeface="Calibri"/>
                <a:cs typeface="Calibri"/>
              </a:rPr>
              <a:t>no</a:t>
            </a:r>
            <a:r>
              <a:rPr sz="2800" b="1" i="1" u="sng" spc="-10" dirty="0">
                <a:latin typeface="Calibri"/>
                <a:cs typeface="Calibri"/>
              </a:rPr>
              <a:t> Cadastro</a:t>
            </a:r>
            <a:r>
              <a:rPr sz="2800" b="1" i="1" u="sng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Produtores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Primários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(CPP)</a:t>
            </a:r>
            <a:r>
              <a:rPr lang="pt-BR" sz="2800" dirty="0">
                <a:latin typeface="Calibri"/>
                <a:cs typeface="Calibri"/>
              </a:rPr>
              <a:t>, </a:t>
            </a:r>
            <a:r>
              <a:rPr lang="pt-BR" sz="2800" b="1" i="1" u="sng" dirty="0">
                <a:latin typeface="Calibri"/>
                <a:cs typeface="Calibri"/>
              </a:rPr>
              <a:t>PRODUTORES RURAIS e PESCADORES</a:t>
            </a:r>
            <a:r>
              <a:rPr sz="2800" b="1" i="1" spc="-20" dirty="0">
                <a:latin typeface="Calibri"/>
                <a:cs typeface="Calibri"/>
              </a:rPr>
              <a:t> </a:t>
            </a:r>
            <a:r>
              <a:rPr lang="pt-BR" sz="2800" b="1" i="1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poder</a:t>
            </a:r>
            <a:r>
              <a:rPr lang="pt-BR" sz="2800" dirty="0">
                <a:latin typeface="Calibri"/>
                <a:cs typeface="Calibri"/>
              </a:rPr>
              <a:t>ão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utilizar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NFF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meio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aceite</a:t>
            </a:r>
            <a:r>
              <a:rPr sz="2800" spc="-25" dirty="0">
                <a:latin typeface="Calibri"/>
                <a:cs typeface="Calibri"/>
              </a:rPr>
              <a:t> do </a:t>
            </a:r>
            <a:r>
              <a:rPr sz="2800" spc="-10" dirty="0">
                <a:latin typeface="Calibri"/>
                <a:cs typeface="Calibri"/>
              </a:rPr>
              <a:t>“Termos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Uso”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aplicativo,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acessando-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partir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login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único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com </a:t>
            </a:r>
            <a:r>
              <a:rPr sz="2800" b="1" dirty="0">
                <a:latin typeface="Calibri"/>
                <a:cs typeface="Calibri"/>
              </a:rPr>
              <a:t>sua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conta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Gov.br</a:t>
            </a:r>
            <a:r>
              <a:rPr sz="2800" spc="-20" dirty="0">
                <a:latin typeface="Calibri"/>
                <a:cs typeface="Calibri"/>
              </a:rPr>
              <a:t>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sendo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exigido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pelo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menos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um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nível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elevação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 </a:t>
            </a:r>
            <a:r>
              <a:rPr sz="2800" b="1" dirty="0">
                <a:latin typeface="Calibri"/>
                <a:cs typeface="Calibri"/>
              </a:rPr>
              <a:t>perfil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(prata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ou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ouro)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Gov.br.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2800" dirty="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Digite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CPF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para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criar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ou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acessar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sua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conta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gov.br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0381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3">
            <a:extLst>
              <a:ext uri="{FF2B5EF4-FFF2-40B4-BE49-F238E27FC236}">
                <a16:creationId xmlns:a16="http://schemas.microsoft.com/office/drawing/2014/main" id="{5901133B-A272-57FE-D658-A3C1ABD41888}"/>
              </a:ext>
            </a:extLst>
          </p:cNvPr>
          <p:cNvGrpSpPr/>
          <p:nvPr/>
        </p:nvGrpSpPr>
        <p:grpSpPr>
          <a:xfrm>
            <a:off x="1717377" y="1206230"/>
            <a:ext cx="5431322" cy="10428360"/>
            <a:chOff x="987126" y="123533"/>
            <a:chExt cx="3218815" cy="486029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F40E26B2-E747-6774-F965-5B0DCEF26ED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126" y="123533"/>
              <a:ext cx="2339659" cy="4859999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65948169-F8F7-094B-29A2-B7AE247D862D}"/>
                </a:ext>
              </a:extLst>
            </p:cNvPr>
            <p:cNvSpPr/>
            <p:nvPr/>
          </p:nvSpPr>
          <p:spPr>
            <a:xfrm>
              <a:off x="2368868" y="639958"/>
              <a:ext cx="1744980" cy="208915"/>
            </a:xfrm>
            <a:custGeom>
              <a:avLst/>
              <a:gdLst/>
              <a:ahLst/>
              <a:cxnLst/>
              <a:rect l="l" t="t" r="r" b="b"/>
              <a:pathLst>
                <a:path w="1744979" h="208915">
                  <a:moveTo>
                    <a:pt x="104417" y="208835"/>
                  </a:moveTo>
                  <a:lnTo>
                    <a:pt x="0" y="104417"/>
                  </a:lnTo>
                  <a:lnTo>
                    <a:pt x="104417" y="0"/>
                  </a:lnTo>
                  <a:lnTo>
                    <a:pt x="104417" y="52208"/>
                  </a:lnTo>
                  <a:lnTo>
                    <a:pt x="1744492" y="52208"/>
                  </a:lnTo>
                  <a:lnTo>
                    <a:pt x="1744492" y="156626"/>
                  </a:lnTo>
                  <a:lnTo>
                    <a:pt x="104417" y="156626"/>
                  </a:lnTo>
                  <a:lnTo>
                    <a:pt x="104417" y="2088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4FC775A-6429-5B28-4845-D0F6AD18CAA3}"/>
                </a:ext>
              </a:extLst>
            </p:cNvPr>
            <p:cNvSpPr/>
            <p:nvPr/>
          </p:nvSpPr>
          <p:spPr>
            <a:xfrm>
              <a:off x="2368868" y="639958"/>
              <a:ext cx="1744980" cy="208915"/>
            </a:xfrm>
            <a:custGeom>
              <a:avLst/>
              <a:gdLst/>
              <a:ahLst/>
              <a:cxnLst/>
              <a:rect l="l" t="t" r="r" b="b"/>
              <a:pathLst>
                <a:path w="1744979" h="208915">
                  <a:moveTo>
                    <a:pt x="1744492" y="156626"/>
                  </a:moveTo>
                  <a:lnTo>
                    <a:pt x="104417" y="156626"/>
                  </a:lnTo>
                  <a:lnTo>
                    <a:pt x="104417" y="208835"/>
                  </a:lnTo>
                  <a:lnTo>
                    <a:pt x="0" y="104417"/>
                  </a:lnTo>
                  <a:lnTo>
                    <a:pt x="104417" y="0"/>
                  </a:lnTo>
                  <a:lnTo>
                    <a:pt x="104417" y="52208"/>
                  </a:lnTo>
                  <a:lnTo>
                    <a:pt x="1744492" y="52208"/>
                  </a:lnTo>
                  <a:lnTo>
                    <a:pt x="1744492" y="15662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9E985FE8-4AE4-10FB-9FEB-26E1E8C8663E}"/>
                </a:ext>
              </a:extLst>
            </p:cNvPr>
            <p:cNvSpPr/>
            <p:nvPr/>
          </p:nvSpPr>
          <p:spPr>
            <a:xfrm>
              <a:off x="2454539" y="1506687"/>
              <a:ext cx="1744980" cy="208915"/>
            </a:xfrm>
            <a:custGeom>
              <a:avLst/>
              <a:gdLst/>
              <a:ahLst/>
              <a:cxnLst/>
              <a:rect l="l" t="t" r="r" b="b"/>
              <a:pathLst>
                <a:path w="1744979" h="208914">
                  <a:moveTo>
                    <a:pt x="104417" y="208835"/>
                  </a:moveTo>
                  <a:lnTo>
                    <a:pt x="0" y="104417"/>
                  </a:lnTo>
                  <a:lnTo>
                    <a:pt x="104417" y="0"/>
                  </a:lnTo>
                  <a:lnTo>
                    <a:pt x="104417" y="52208"/>
                  </a:lnTo>
                  <a:lnTo>
                    <a:pt x="1744493" y="52208"/>
                  </a:lnTo>
                  <a:lnTo>
                    <a:pt x="1744493" y="156626"/>
                  </a:lnTo>
                  <a:lnTo>
                    <a:pt x="104417" y="156626"/>
                  </a:lnTo>
                  <a:lnTo>
                    <a:pt x="104417" y="2088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83D9676D-9053-D2F5-3E1F-954B59D478B7}"/>
                </a:ext>
              </a:extLst>
            </p:cNvPr>
            <p:cNvSpPr/>
            <p:nvPr/>
          </p:nvSpPr>
          <p:spPr>
            <a:xfrm>
              <a:off x="2454539" y="1506687"/>
              <a:ext cx="1744980" cy="208915"/>
            </a:xfrm>
            <a:custGeom>
              <a:avLst/>
              <a:gdLst/>
              <a:ahLst/>
              <a:cxnLst/>
              <a:rect l="l" t="t" r="r" b="b"/>
              <a:pathLst>
                <a:path w="1744979" h="208914">
                  <a:moveTo>
                    <a:pt x="1744493" y="156626"/>
                  </a:moveTo>
                  <a:lnTo>
                    <a:pt x="104417" y="156626"/>
                  </a:lnTo>
                  <a:lnTo>
                    <a:pt x="104417" y="208835"/>
                  </a:lnTo>
                  <a:lnTo>
                    <a:pt x="0" y="104417"/>
                  </a:lnTo>
                  <a:lnTo>
                    <a:pt x="104417" y="0"/>
                  </a:lnTo>
                  <a:lnTo>
                    <a:pt x="104417" y="52208"/>
                  </a:lnTo>
                  <a:lnTo>
                    <a:pt x="1744493" y="52208"/>
                  </a:lnTo>
                  <a:lnTo>
                    <a:pt x="1744493" y="15662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10">
            <a:extLst>
              <a:ext uri="{FF2B5EF4-FFF2-40B4-BE49-F238E27FC236}">
                <a16:creationId xmlns:a16="http://schemas.microsoft.com/office/drawing/2014/main" id="{B518F410-5FD2-0EE4-DC80-4C62C5E617C0}"/>
              </a:ext>
            </a:extLst>
          </p:cNvPr>
          <p:cNvSpPr txBox="1"/>
          <p:nvPr/>
        </p:nvSpPr>
        <p:spPr>
          <a:xfrm>
            <a:off x="7585105" y="2386381"/>
            <a:ext cx="87379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Aqui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é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possível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cadastrar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novo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produto,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mesmo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produto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com </a:t>
            </a:r>
            <a:r>
              <a:rPr sz="2400" b="1" dirty="0">
                <a:latin typeface="Calibri"/>
                <a:cs typeface="Calibri"/>
              </a:rPr>
              <a:t>descrição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unidade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medida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diferentes.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B631FD00-EB85-8ABC-827E-EE5D18EC8636}"/>
              </a:ext>
            </a:extLst>
          </p:cNvPr>
          <p:cNvSpPr txBox="1"/>
          <p:nvPr/>
        </p:nvSpPr>
        <p:spPr>
          <a:xfrm>
            <a:off x="7698288" y="4173960"/>
            <a:ext cx="77881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Nessa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tela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é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possível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adicionar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apenas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produtos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já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cadastrados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que </a:t>
            </a:r>
            <a:r>
              <a:rPr sz="2400" b="1" dirty="0">
                <a:latin typeface="Calibri"/>
                <a:cs typeface="Calibri"/>
              </a:rPr>
              <a:t>estão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vinculados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operação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escolhida.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23558541-60E3-E341-37F0-E4A67A273E48}"/>
              </a:ext>
            </a:extLst>
          </p:cNvPr>
          <p:cNvSpPr txBox="1"/>
          <p:nvPr/>
        </p:nvSpPr>
        <p:spPr>
          <a:xfrm>
            <a:off x="7698288" y="5852762"/>
            <a:ext cx="12164364" cy="5283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Obs.: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Caso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produto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desejado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esteja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seu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cadastro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apareça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nessa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tela</a:t>
            </a:r>
            <a:r>
              <a:rPr sz="3200" spc="5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nem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botão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novo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produto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dessa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tela,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é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permitido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pela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legislação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 </a:t>
            </a:r>
            <a:r>
              <a:rPr sz="3200" b="1" spc="-10" dirty="0">
                <a:latin typeface="Calibri"/>
                <a:cs typeface="Calibri"/>
              </a:rPr>
              <a:t>operação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selecionada.</a:t>
            </a:r>
            <a:endParaRPr sz="3200" dirty="0">
              <a:latin typeface="Calibri"/>
              <a:cs typeface="Calibri"/>
            </a:endParaRPr>
          </a:p>
          <a:p>
            <a:pPr marL="12700" marR="224154">
              <a:lnSpc>
                <a:spcPct val="100000"/>
              </a:lnSpc>
              <a:spcBef>
                <a:spcPts val="1430"/>
              </a:spcBef>
            </a:pPr>
            <a:r>
              <a:rPr sz="3200" b="1" dirty="0">
                <a:latin typeface="Calibri"/>
                <a:cs typeface="Calibri"/>
              </a:rPr>
              <a:t>Caso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produtor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necessite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vender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produtos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vinculados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operações distintas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deverá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documentar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venda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em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notas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fiscais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separadas.</a:t>
            </a:r>
            <a:endParaRPr sz="3200" dirty="0">
              <a:latin typeface="Calibri"/>
              <a:cs typeface="Calibri"/>
            </a:endParaRPr>
          </a:p>
          <a:p>
            <a:pPr marL="12700" marR="72390">
              <a:lnSpc>
                <a:spcPct val="100000"/>
              </a:lnSpc>
              <a:spcBef>
                <a:spcPts val="1335"/>
              </a:spcBef>
            </a:pPr>
            <a:r>
              <a:rPr sz="3200" spc="-10" dirty="0">
                <a:latin typeface="Calibri"/>
                <a:cs typeface="Calibri"/>
              </a:rPr>
              <a:t>*Exemplo: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Alface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lang="pt-BR" sz="3200" spc="-25" dirty="0">
                <a:latin typeface="Calibri"/>
                <a:cs typeface="Calibri"/>
              </a:rPr>
              <a:t>café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pertencem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operações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distintas.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Alface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possui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isenção</a:t>
            </a:r>
            <a:r>
              <a:rPr sz="3200" spc="-25" dirty="0">
                <a:latin typeface="Calibri"/>
                <a:cs typeface="Calibri"/>
              </a:rPr>
              <a:t> da </a:t>
            </a:r>
            <a:r>
              <a:rPr sz="3200" dirty="0">
                <a:latin typeface="Calibri"/>
                <a:cs typeface="Calibri"/>
              </a:rPr>
              <a:t>categoria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hortifrutícolas,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 err="1">
                <a:latin typeface="Calibri"/>
                <a:cs typeface="Calibri"/>
              </a:rPr>
              <a:t>já</a:t>
            </a:r>
            <a:r>
              <a:rPr lang="pt-BR" sz="3200" dirty="0">
                <a:latin typeface="Calibri"/>
                <a:cs typeface="Calibri"/>
              </a:rPr>
              <a:t> o </a:t>
            </a:r>
            <a:r>
              <a:rPr lang="pt-BR" sz="3200" spc="-20" dirty="0">
                <a:latin typeface="Calibri"/>
                <a:cs typeface="Calibri"/>
              </a:rPr>
              <a:t>café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é tributado </a:t>
            </a:r>
            <a:r>
              <a:rPr sz="3200" dirty="0">
                <a:latin typeface="Calibri"/>
                <a:cs typeface="Calibri"/>
              </a:rPr>
              <a:t>para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consumidor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final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 err="1">
                <a:latin typeface="Calibri"/>
                <a:cs typeface="Calibri"/>
              </a:rPr>
              <a:t>ou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diferi</a:t>
            </a:r>
            <a:r>
              <a:rPr lang="pt-BR" sz="3200" spc="-10" dirty="0">
                <a:latin typeface="Calibri"/>
                <a:cs typeface="Calibri"/>
              </a:rPr>
              <a:t>do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indústria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comercialização. </a:t>
            </a:r>
            <a:r>
              <a:rPr sz="3200" dirty="0">
                <a:latin typeface="Calibri"/>
                <a:cs typeface="Calibri"/>
              </a:rPr>
              <a:t>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produtor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estiver </a:t>
            </a:r>
            <a:r>
              <a:rPr sz="3200" dirty="0">
                <a:latin typeface="Calibri"/>
                <a:cs typeface="Calibri"/>
              </a:rPr>
              <a:t>vendendo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alface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lang="pt-BR" sz="3200" dirty="0">
                <a:latin typeface="Calibri"/>
                <a:cs typeface="Calibri"/>
              </a:rPr>
              <a:t>café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deverá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fazer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duas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notas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separadas,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selecionando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operação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adequada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ao </a:t>
            </a:r>
            <a:r>
              <a:rPr sz="3200" spc="-10" dirty="0">
                <a:latin typeface="Calibri"/>
                <a:cs typeface="Calibri"/>
              </a:rPr>
              <a:t>produto.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649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E33A4219-FDAA-2F6A-66BF-ADDDFCAAEB18}"/>
              </a:ext>
            </a:extLst>
          </p:cNvPr>
          <p:cNvGrpSpPr/>
          <p:nvPr/>
        </p:nvGrpSpPr>
        <p:grpSpPr>
          <a:xfrm>
            <a:off x="1119853" y="797668"/>
            <a:ext cx="6662275" cy="9649838"/>
            <a:chOff x="866934" y="253279"/>
            <a:chExt cx="4067175" cy="459613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F073C4F1-EE57-4886-8AF5-1D69C5E4DC0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934" y="253279"/>
              <a:ext cx="2705459" cy="4596129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85F0801-85BF-5460-494F-D2B86CB20AAF}"/>
                </a:ext>
              </a:extLst>
            </p:cNvPr>
            <p:cNvSpPr/>
            <p:nvPr/>
          </p:nvSpPr>
          <p:spPr>
            <a:xfrm>
              <a:off x="3620138" y="2017424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307282" y="76183"/>
                  </a:lnTo>
                  <a:lnTo>
                    <a:pt x="1307282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E8A0806-259D-8D43-3E60-3ABE182B70F4}"/>
                </a:ext>
              </a:extLst>
            </p:cNvPr>
            <p:cNvSpPr/>
            <p:nvPr/>
          </p:nvSpPr>
          <p:spPr>
            <a:xfrm>
              <a:off x="3620138" y="2017424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307282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307282" y="76183"/>
                  </a:lnTo>
                  <a:lnTo>
                    <a:pt x="1307282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03D20AB-A5F9-4ED7-BF81-0A4663843785}"/>
                </a:ext>
              </a:extLst>
            </p:cNvPr>
            <p:cNvSpPr/>
            <p:nvPr/>
          </p:nvSpPr>
          <p:spPr>
            <a:xfrm>
              <a:off x="3620138" y="2654541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307282" y="76183"/>
                  </a:lnTo>
                  <a:lnTo>
                    <a:pt x="1307282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7D98F44-E0EF-409D-00D1-85F221B97DD3}"/>
                </a:ext>
              </a:extLst>
            </p:cNvPr>
            <p:cNvSpPr/>
            <p:nvPr/>
          </p:nvSpPr>
          <p:spPr>
            <a:xfrm>
              <a:off x="3620138" y="2654541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307282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307282" y="76183"/>
                  </a:lnTo>
                  <a:lnTo>
                    <a:pt x="1307282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E951652F-3A2F-255D-9D87-6A08F963255B}"/>
              </a:ext>
            </a:extLst>
          </p:cNvPr>
          <p:cNvSpPr txBox="1">
            <a:spLocks/>
          </p:cNvSpPr>
          <p:nvPr/>
        </p:nvSpPr>
        <p:spPr>
          <a:xfrm>
            <a:off x="3335704" y="751069"/>
            <a:ext cx="1682000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4559935" marR="5080" indent="-511809">
              <a:lnSpc>
                <a:spcPct val="100000"/>
              </a:lnSpc>
              <a:spcBef>
                <a:spcPts val="100"/>
              </a:spcBef>
            </a:pPr>
            <a:r>
              <a:rPr lang="pt-BR" sz="3200" b="1">
                <a:latin typeface="+mn-lt"/>
              </a:rPr>
              <a:t>Depois</a:t>
            </a:r>
            <a:r>
              <a:rPr lang="pt-BR" sz="3200" b="1" spc="-35">
                <a:latin typeface="+mn-lt"/>
              </a:rPr>
              <a:t> </a:t>
            </a:r>
            <a:r>
              <a:rPr lang="pt-BR" sz="3200" b="1">
                <a:latin typeface="+mn-lt"/>
              </a:rPr>
              <a:t>de</a:t>
            </a:r>
            <a:r>
              <a:rPr lang="pt-BR" sz="3200" b="1" spc="-35">
                <a:latin typeface="+mn-lt"/>
              </a:rPr>
              <a:t> </a:t>
            </a:r>
            <a:r>
              <a:rPr lang="pt-BR" sz="3200" b="1">
                <a:latin typeface="+mn-lt"/>
              </a:rPr>
              <a:t>ter</a:t>
            </a:r>
            <a:r>
              <a:rPr lang="pt-BR" sz="3200" b="1" spc="-30">
                <a:latin typeface="+mn-lt"/>
              </a:rPr>
              <a:t> </a:t>
            </a:r>
            <a:r>
              <a:rPr lang="pt-BR" sz="3200" b="1">
                <a:latin typeface="+mn-lt"/>
              </a:rPr>
              <a:t>adicionado</a:t>
            </a:r>
            <a:r>
              <a:rPr lang="pt-BR" sz="3200" b="1" spc="-35">
                <a:latin typeface="+mn-lt"/>
              </a:rPr>
              <a:t> </a:t>
            </a:r>
            <a:r>
              <a:rPr lang="pt-BR" sz="3200" b="1">
                <a:latin typeface="+mn-lt"/>
              </a:rPr>
              <a:t>o</a:t>
            </a:r>
            <a:r>
              <a:rPr lang="pt-BR" sz="3200" b="1" spc="-30">
                <a:latin typeface="+mn-lt"/>
              </a:rPr>
              <a:t> </a:t>
            </a:r>
            <a:r>
              <a:rPr lang="pt-BR" sz="3200" b="1" spc="-10">
                <a:latin typeface="+mn-lt"/>
              </a:rPr>
              <a:t>produto,</a:t>
            </a:r>
            <a:r>
              <a:rPr lang="pt-BR" sz="3200" b="1" spc="-35">
                <a:latin typeface="+mn-lt"/>
              </a:rPr>
              <a:t> </a:t>
            </a:r>
            <a:r>
              <a:rPr lang="pt-BR" sz="3200" b="1">
                <a:latin typeface="+mn-lt"/>
              </a:rPr>
              <a:t>tela</a:t>
            </a:r>
            <a:r>
              <a:rPr lang="pt-BR" sz="3200" b="1" spc="-20">
                <a:latin typeface="+mn-lt"/>
              </a:rPr>
              <a:t> </a:t>
            </a:r>
            <a:r>
              <a:rPr lang="pt-BR" sz="3200" b="1" spc="-25">
                <a:latin typeface="+mn-lt"/>
              </a:rPr>
              <a:t>de </a:t>
            </a:r>
            <a:r>
              <a:rPr lang="pt-BR" sz="3200" b="1" spc="-10">
                <a:latin typeface="+mn-lt"/>
              </a:rPr>
              <a:t>informações</a:t>
            </a:r>
            <a:r>
              <a:rPr lang="pt-BR" sz="3200" b="1" spc="-20">
                <a:latin typeface="+mn-lt"/>
              </a:rPr>
              <a:t> </a:t>
            </a:r>
            <a:r>
              <a:rPr lang="pt-BR" sz="3200" b="1">
                <a:latin typeface="+mn-lt"/>
              </a:rPr>
              <a:t>sobre</a:t>
            </a:r>
            <a:r>
              <a:rPr lang="pt-BR" sz="3200" b="1" spc="-15">
                <a:latin typeface="+mn-lt"/>
              </a:rPr>
              <a:t> </a:t>
            </a:r>
            <a:r>
              <a:rPr lang="pt-BR" sz="3200" b="1">
                <a:latin typeface="+mn-lt"/>
              </a:rPr>
              <a:t>o</a:t>
            </a:r>
            <a:r>
              <a:rPr lang="pt-BR" sz="3200" b="1" spc="-20">
                <a:latin typeface="+mn-lt"/>
              </a:rPr>
              <a:t> </a:t>
            </a:r>
            <a:r>
              <a:rPr lang="pt-BR" sz="3200" b="1" spc="-10">
                <a:latin typeface="+mn-lt"/>
              </a:rPr>
              <a:t>produto</a:t>
            </a:r>
            <a:endParaRPr lang="pt-BR" sz="3200" b="1" spc="-10" dirty="0">
              <a:latin typeface="+mn-lt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023EDB-F50A-CF15-13E2-03C03363848D}"/>
              </a:ext>
            </a:extLst>
          </p:cNvPr>
          <p:cNvSpPr txBox="1"/>
          <p:nvPr/>
        </p:nvSpPr>
        <p:spPr>
          <a:xfrm>
            <a:off x="8160496" y="4501591"/>
            <a:ext cx="12306499" cy="5214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071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Pode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alterar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preço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produto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para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esta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nota </a:t>
            </a:r>
            <a:r>
              <a:rPr sz="2800" b="1" spc="-10" dirty="0">
                <a:latin typeface="Calibri"/>
                <a:cs typeface="Calibri"/>
              </a:rPr>
              <a:t>fiscal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lang="pt-BR"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2159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Quantidade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produto,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acordo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com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unidade</a:t>
            </a:r>
            <a:r>
              <a:rPr sz="2800" b="1" spc="-25" dirty="0">
                <a:latin typeface="Calibri"/>
                <a:cs typeface="Calibri"/>
              </a:rPr>
              <a:t> de </a:t>
            </a:r>
            <a:r>
              <a:rPr sz="2800" b="1" dirty="0">
                <a:latin typeface="Calibri"/>
                <a:cs typeface="Calibri"/>
              </a:rPr>
              <a:t>medida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selecionada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cadastro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produto.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90"/>
              </a:spcBef>
            </a:pPr>
            <a:r>
              <a:rPr sz="2800" dirty="0">
                <a:latin typeface="Calibri"/>
                <a:cs typeface="Calibri"/>
              </a:rPr>
              <a:t>**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utilizar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decimal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digitar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vírgula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(,)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separador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decimal.</a:t>
            </a:r>
            <a:r>
              <a:rPr sz="2800" spc="5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Exemplo: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12,42.</a:t>
            </a:r>
            <a:endParaRPr sz="2800" dirty="0">
              <a:latin typeface="Calibri"/>
              <a:cs typeface="Calibri"/>
            </a:endParaRPr>
          </a:p>
          <a:p>
            <a:pPr marL="12700" marR="62865">
              <a:lnSpc>
                <a:spcPct val="100000"/>
              </a:lnSpc>
              <a:spcBef>
                <a:spcPts val="1080"/>
              </a:spcBef>
            </a:pPr>
            <a:r>
              <a:rPr sz="2800" spc="-10" dirty="0">
                <a:latin typeface="Calibri"/>
                <a:cs typeface="Calibri"/>
              </a:rPr>
              <a:t>***Obs.: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 produtos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não</a:t>
            </a:r>
            <a:r>
              <a:rPr sz="2800" spc="-10" dirty="0">
                <a:latin typeface="Calibri"/>
                <a:cs typeface="Calibri"/>
              </a:rPr>
              <a:t> possuem </a:t>
            </a:r>
            <a:r>
              <a:rPr sz="2800" dirty="0">
                <a:latin typeface="Calibri"/>
                <a:cs typeface="Calibri"/>
              </a:rPr>
              <a:t>como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opção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unidade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medida</a:t>
            </a:r>
            <a:r>
              <a:rPr sz="2800" spc="5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formatos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 configuram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como </a:t>
            </a:r>
            <a:r>
              <a:rPr sz="2800" b="1" spc="-20" dirty="0">
                <a:latin typeface="Calibri"/>
                <a:cs typeface="Calibri"/>
              </a:rPr>
              <a:t>“embalagens”.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Exemplo: fardo,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caixa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etc.</a:t>
            </a:r>
            <a:r>
              <a:rPr sz="2800" spc="5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Dessa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forma,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produtor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fazer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conversão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para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utilizar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unidade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de</a:t>
            </a:r>
            <a:r>
              <a:rPr sz="2800" b="1" spc="5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medida exata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conforme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unidades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disponíveis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APP</a:t>
            </a:r>
            <a:r>
              <a:rPr lang="pt-BR" sz="2800" spc="-20" dirty="0">
                <a:latin typeface="Calibri"/>
                <a:cs typeface="Calibri"/>
              </a:rPr>
              <a:t> (emissor NFF).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48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CC00A663-7A53-4C84-A320-028F46CA97C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322" y="106314"/>
            <a:ext cx="7012627" cy="11236137"/>
          </a:xfrm>
          <a:prstGeom prst="rect">
            <a:avLst/>
          </a:prstGeom>
        </p:spPr>
      </p:pic>
      <p:grpSp>
        <p:nvGrpSpPr>
          <p:cNvPr id="3" name="object 5">
            <a:extLst>
              <a:ext uri="{FF2B5EF4-FFF2-40B4-BE49-F238E27FC236}">
                <a16:creationId xmlns:a16="http://schemas.microsoft.com/office/drawing/2014/main" id="{D05C2385-4815-DC23-D63C-2912F16CB9D3}"/>
              </a:ext>
            </a:extLst>
          </p:cNvPr>
          <p:cNvGrpSpPr/>
          <p:nvPr/>
        </p:nvGrpSpPr>
        <p:grpSpPr>
          <a:xfrm>
            <a:off x="8572947" y="4684636"/>
            <a:ext cx="3252074" cy="554877"/>
            <a:chOff x="3790752" y="1449020"/>
            <a:chExt cx="1320165" cy="3175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13803843-3AE3-FA41-27CD-F6BF72B40D6B}"/>
                </a:ext>
              </a:extLst>
            </p:cNvPr>
            <p:cNvSpPr/>
            <p:nvPr/>
          </p:nvSpPr>
          <p:spPr>
            <a:xfrm>
              <a:off x="3797102" y="1455370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307282" y="76184"/>
                  </a:lnTo>
                  <a:lnTo>
                    <a:pt x="1307282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50D5A327-8545-7DED-0F44-9B0D40F1D2F9}"/>
                </a:ext>
              </a:extLst>
            </p:cNvPr>
            <p:cNvSpPr/>
            <p:nvPr/>
          </p:nvSpPr>
          <p:spPr>
            <a:xfrm>
              <a:off x="3797102" y="1455370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307282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307282" y="76184"/>
                  </a:lnTo>
                  <a:lnTo>
                    <a:pt x="1307282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4">
            <a:extLst>
              <a:ext uri="{FF2B5EF4-FFF2-40B4-BE49-F238E27FC236}">
                <a16:creationId xmlns:a16="http://schemas.microsoft.com/office/drawing/2014/main" id="{8D81DD64-7EF6-8F40-ECB5-6EDDF2F07692}"/>
              </a:ext>
            </a:extLst>
          </p:cNvPr>
          <p:cNvSpPr txBox="1">
            <a:spLocks/>
          </p:cNvSpPr>
          <p:nvPr/>
        </p:nvSpPr>
        <p:spPr>
          <a:xfrm>
            <a:off x="12198350" y="4770997"/>
            <a:ext cx="134106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lang="pt-BR" sz="2400">
                <a:latin typeface="+mn-lt"/>
              </a:rPr>
              <a:t>Seleção</a:t>
            </a:r>
            <a:r>
              <a:rPr lang="pt-BR" sz="2400" spc="-35">
                <a:latin typeface="+mn-lt"/>
              </a:rPr>
              <a:t> </a:t>
            </a:r>
            <a:r>
              <a:rPr lang="pt-BR" sz="2400">
                <a:latin typeface="+mn-lt"/>
              </a:rPr>
              <a:t>de</a:t>
            </a:r>
            <a:r>
              <a:rPr lang="pt-BR" sz="2400" spc="-30">
                <a:latin typeface="+mn-lt"/>
              </a:rPr>
              <a:t> </a:t>
            </a:r>
            <a:r>
              <a:rPr lang="pt-BR" sz="2400">
                <a:latin typeface="+mn-lt"/>
              </a:rPr>
              <a:t>como</a:t>
            </a:r>
            <a:r>
              <a:rPr lang="pt-BR" sz="2400" spc="-30">
                <a:latin typeface="+mn-lt"/>
              </a:rPr>
              <a:t> </a:t>
            </a:r>
            <a:r>
              <a:rPr lang="pt-BR" sz="2400">
                <a:latin typeface="+mn-lt"/>
              </a:rPr>
              <a:t>será</a:t>
            </a:r>
            <a:r>
              <a:rPr lang="pt-BR" sz="2400" spc="-35">
                <a:latin typeface="+mn-lt"/>
              </a:rPr>
              <a:t> </a:t>
            </a:r>
            <a:r>
              <a:rPr lang="pt-BR" sz="2400">
                <a:latin typeface="+mn-lt"/>
              </a:rPr>
              <a:t>feito</a:t>
            </a:r>
            <a:r>
              <a:rPr lang="pt-BR" sz="2400" spc="-30">
                <a:latin typeface="+mn-lt"/>
              </a:rPr>
              <a:t> </a:t>
            </a:r>
            <a:r>
              <a:rPr lang="pt-BR" sz="2400">
                <a:latin typeface="+mn-lt"/>
              </a:rPr>
              <a:t>o</a:t>
            </a:r>
            <a:r>
              <a:rPr lang="pt-BR" sz="2400" spc="-30">
                <a:latin typeface="+mn-lt"/>
              </a:rPr>
              <a:t> </a:t>
            </a:r>
            <a:r>
              <a:rPr lang="pt-BR" sz="2400" spc="-10">
                <a:latin typeface="+mn-lt"/>
              </a:rPr>
              <a:t>transporte,</a:t>
            </a:r>
            <a:r>
              <a:rPr lang="pt-BR" sz="2400" spc="-30">
                <a:latin typeface="+mn-lt"/>
              </a:rPr>
              <a:t> </a:t>
            </a:r>
            <a:r>
              <a:rPr lang="pt-BR" sz="2400" spc="-25">
                <a:latin typeface="+mn-lt"/>
              </a:rPr>
              <a:t>por </a:t>
            </a:r>
            <a:r>
              <a:rPr lang="pt-BR" sz="2400" spc="-10">
                <a:latin typeface="+mn-lt"/>
              </a:rPr>
              <a:t>transportadora,</a:t>
            </a:r>
            <a:r>
              <a:rPr lang="pt-BR" sz="2400" spc="-15">
                <a:latin typeface="+mn-lt"/>
              </a:rPr>
              <a:t> </a:t>
            </a:r>
            <a:r>
              <a:rPr lang="pt-BR" sz="2400" spc="-10">
                <a:latin typeface="+mn-lt"/>
              </a:rPr>
              <a:t>próprio</a:t>
            </a:r>
            <a:r>
              <a:rPr lang="pt-BR" sz="2400" spc="-15">
                <a:latin typeface="+mn-lt"/>
              </a:rPr>
              <a:t> </a:t>
            </a:r>
            <a:r>
              <a:rPr lang="pt-BR" sz="2400">
                <a:latin typeface="+mn-lt"/>
              </a:rPr>
              <a:t>ou</a:t>
            </a:r>
            <a:r>
              <a:rPr lang="pt-BR" sz="2400" spc="-10">
                <a:latin typeface="+mn-lt"/>
              </a:rPr>
              <a:t> </a:t>
            </a:r>
            <a:r>
              <a:rPr lang="pt-BR" sz="2400">
                <a:latin typeface="+mn-lt"/>
              </a:rPr>
              <a:t>sem</a:t>
            </a:r>
            <a:r>
              <a:rPr lang="pt-BR" sz="2400" spc="-15">
                <a:latin typeface="+mn-lt"/>
              </a:rPr>
              <a:t> </a:t>
            </a:r>
            <a:r>
              <a:rPr lang="pt-BR" sz="2400" spc="-10">
                <a:latin typeface="+mn-lt"/>
              </a:rPr>
              <a:t>transporte</a:t>
            </a:r>
            <a:endParaRPr lang="pt-BR" sz="2400" spc="-1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863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54441E29-BEB7-A934-8695-EA72AECA4281}"/>
              </a:ext>
            </a:extLst>
          </p:cNvPr>
          <p:cNvGrpSpPr/>
          <p:nvPr/>
        </p:nvGrpSpPr>
        <p:grpSpPr>
          <a:xfrm>
            <a:off x="1808498" y="1128409"/>
            <a:ext cx="6829664" cy="10917782"/>
            <a:chOff x="952464" y="290686"/>
            <a:chExt cx="2694940" cy="460121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082B52AE-4B34-4CF4-F20A-8B81C84C4AA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464" y="290686"/>
              <a:ext cx="2694745" cy="4600893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EFF63DD-25B3-067C-A3D6-DA2467FD0410}"/>
                </a:ext>
              </a:extLst>
            </p:cNvPr>
            <p:cNvSpPr/>
            <p:nvPr/>
          </p:nvSpPr>
          <p:spPr>
            <a:xfrm>
              <a:off x="2456411" y="1261457"/>
              <a:ext cx="434340" cy="91440"/>
            </a:xfrm>
            <a:custGeom>
              <a:avLst/>
              <a:gdLst/>
              <a:ahLst/>
              <a:cxnLst/>
              <a:rect l="l" t="t" r="r" b="b"/>
              <a:pathLst>
                <a:path w="434339" h="91440">
                  <a:moveTo>
                    <a:pt x="4343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34339" y="0"/>
                  </a:lnTo>
                  <a:lnTo>
                    <a:pt x="434339" y="914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DBC672E-B3B5-4110-AF82-F1C029761B11}"/>
                </a:ext>
              </a:extLst>
            </p:cNvPr>
            <p:cNvSpPr/>
            <p:nvPr/>
          </p:nvSpPr>
          <p:spPr>
            <a:xfrm>
              <a:off x="2456411" y="1261457"/>
              <a:ext cx="434340" cy="91440"/>
            </a:xfrm>
            <a:custGeom>
              <a:avLst/>
              <a:gdLst/>
              <a:ahLst/>
              <a:cxnLst/>
              <a:rect l="l" t="t" r="r" b="b"/>
              <a:pathLst>
                <a:path w="434339" h="91440">
                  <a:moveTo>
                    <a:pt x="0" y="0"/>
                  </a:moveTo>
                  <a:lnTo>
                    <a:pt x="434339" y="0"/>
                  </a:lnTo>
                  <a:lnTo>
                    <a:pt x="4343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10C52DC-BB30-DA55-051F-40DD1D689177}"/>
                </a:ext>
              </a:extLst>
            </p:cNvPr>
            <p:cNvSpPr/>
            <p:nvPr/>
          </p:nvSpPr>
          <p:spPr>
            <a:xfrm>
              <a:off x="2456411" y="3012695"/>
              <a:ext cx="434340" cy="91440"/>
            </a:xfrm>
            <a:custGeom>
              <a:avLst/>
              <a:gdLst/>
              <a:ahLst/>
              <a:cxnLst/>
              <a:rect l="l" t="t" r="r" b="b"/>
              <a:pathLst>
                <a:path w="434339" h="91439">
                  <a:moveTo>
                    <a:pt x="434339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34339" y="0"/>
                  </a:lnTo>
                  <a:lnTo>
                    <a:pt x="434339" y="914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6941796-0547-7946-6C87-5E0D55213F98}"/>
                </a:ext>
              </a:extLst>
            </p:cNvPr>
            <p:cNvSpPr/>
            <p:nvPr/>
          </p:nvSpPr>
          <p:spPr>
            <a:xfrm>
              <a:off x="2456411" y="3012695"/>
              <a:ext cx="434340" cy="91440"/>
            </a:xfrm>
            <a:custGeom>
              <a:avLst/>
              <a:gdLst/>
              <a:ahLst/>
              <a:cxnLst/>
              <a:rect l="l" t="t" r="r" b="b"/>
              <a:pathLst>
                <a:path w="434339" h="91439">
                  <a:moveTo>
                    <a:pt x="0" y="0"/>
                  </a:moveTo>
                  <a:lnTo>
                    <a:pt x="434339" y="0"/>
                  </a:lnTo>
                  <a:lnTo>
                    <a:pt x="4343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9">
            <a:extLst>
              <a:ext uri="{FF2B5EF4-FFF2-40B4-BE49-F238E27FC236}">
                <a16:creationId xmlns:a16="http://schemas.microsoft.com/office/drawing/2014/main" id="{597C3841-F326-C1EE-53D3-5E1CE93B9EA5}"/>
              </a:ext>
            </a:extLst>
          </p:cNvPr>
          <p:cNvGrpSpPr/>
          <p:nvPr/>
        </p:nvGrpSpPr>
        <p:grpSpPr>
          <a:xfrm>
            <a:off x="10403261" y="6029278"/>
            <a:ext cx="2748535" cy="663351"/>
            <a:chOff x="4002461" y="1943662"/>
            <a:chExt cx="1320165" cy="317500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CB42F596-92E5-9FC5-B90F-CBBFC9964B89}"/>
                </a:ext>
              </a:extLst>
            </p:cNvPr>
            <p:cNvSpPr/>
            <p:nvPr/>
          </p:nvSpPr>
          <p:spPr>
            <a:xfrm>
              <a:off x="4008811" y="1950012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52368" y="304736"/>
                  </a:moveTo>
                  <a:lnTo>
                    <a:pt x="0" y="152368"/>
                  </a:lnTo>
                  <a:lnTo>
                    <a:pt x="152368" y="0"/>
                  </a:lnTo>
                  <a:lnTo>
                    <a:pt x="152368" y="76184"/>
                  </a:lnTo>
                  <a:lnTo>
                    <a:pt x="1307283" y="76184"/>
                  </a:lnTo>
                  <a:lnTo>
                    <a:pt x="1307283" y="228551"/>
                  </a:lnTo>
                  <a:lnTo>
                    <a:pt x="152368" y="228551"/>
                  </a:lnTo>
                  <a:lnTo>
                    <a:pt x="152368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12313BBA-06F6-9795-AB48-F85D53900E7B}"/>
                </a:ext>
              </a:extLst>
            </p:cNvPr>
            <p:cNvSpPr/>
            <p:nvPr/>
          </p:nvSpPr>
          <p:spPr>
            <a:xfrm>
              <a:off x="4008811" y="1950012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307283" y="228551"/>
                  </a:moveTo>
                  <a:lnTo>
                    <a:pt x="152368" y="228551"/>
                  </a:lnTo>
                  <a:lnTo>
                    <a:pt x="152368" y="304736"/>
                  </a:lnTo>
                  <a:lnTo>
                    <a:pt x="0" y="152368"/>
                  </a:lnTo>
                  <a:lnTo>
                    <a:pt x="152368" y="0"/>
                  </a:lnTo>
                  <a:lnTo>
                    <a:pt x="152368" y="76184"/>
                  </a:lnTo>
                  <a:lnTo>
                    <a:pt x="1307283" y="76184"/>
                  </a:lnTo>
                  <a:lnTo>
                    <a:pt x="1307283" y="22855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8">
            <a:extLst>
              <a:ext uri="{FF2B5EF4-FFF2-40B4-BE49-F238E27FC236}">
                <a16:creationId xmlns:a16="http://schemas.microsoft.com/office/drawing/2014/main" id="{CAB4038B-FA55-77FF-660D-9D22B19957D8}"/>
              </a:ext>
            </a:extLst>
          </p:cNvPr>
          <p:cNvSpPr txBox="1"/>
          <p:nvPr/>
        </p:nvSpPr>
        <p:spPr>
          <a:xfrm>
            <a:off x="14358505" y="6168760"/>
            <a:ext cx="49411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Confirmação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valores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totais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009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AA272748-B3B9-1274-3FBC-22FEC8F29A92}"/>
              </a:ext>
            </a:extLst>
          </p:cNvPr>
          <p:cNvGrpSpPr/>
          <p:nvPr/>
        </p:nvGrpSpPr>
        <p:grpSpPr>
          <a:xfrm>
            <a:off x="1407422" y="1322962"/>
            <a:ext cx="7172373" cy="10311628"/>
            <a:chOff x="882129" y="316971"/>
            <a:chExt cx="3990340" cy="460248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7B4BB1C-6B6C-F361-6FE9-2F5CFCB6FB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129" y="316971"/>
              <a:ext cx="2684548" cy="4602084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E9746C2-F04D-01F5-1552-E00880A2BDCC}"/>
                </a:ext>
              </a:extLst>
            </p:cNvPr>
            <p:cNvSpPr/>
            <p:nvPr/>
          </p:nvSpPr>
          <p:spPr>
            <a:xfrm>
              <a:off x="3558768" y="2066355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52367" y="304736"/>
                  </a:move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307282" y="76183"/>
                  </a:lnTo>
                  <a:lnTo>
                    <a:pt x="1307282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62D99AD-8D0B-D2CB-73E5-9EF9CA225732}"/>
                </a:ext>
              </a:extLst>
            </p:cNvPr>
            <p:cNvSpPr/>
            <p:nvPr/>
          </p:nvSpPr>
          <p:spPr>
            <a:xfrm>
              <a:off x="3558768" y="2066355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307282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307282" y="76183"/>
                  </a:lnTo>
                  <a:lnTo>
                    <a:pt x="1307282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F99FDC0-F646-4D82-32CF-54B6848746C5}"/>
                </a:ext>
              </a:extLst>
            </p:cNvPr>
            <p:cNvSpPr/>
            <p:nvPr/>
          </p:nvSpPr>
          <p:spPr>
            <a:xfrm>
              <a:off x="3068318" y="3187969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52367" y="304736"/>
                  </a:move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307282" y="76183"/>
                  </a:lnTo>
                  <a:lnTo>
                    <a:pt x="1307282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0F337A1-5475-FFEB-02EF-2153C6C61315}"/>
                </a:ext>
              </a:extLst>
            </p:cNvPr>
            <p:cNvSpPr/>
            <p:nvPr/>
          </p:nvSpPr>
          <p:spPr>
            <a:xfrm>
              <a:off x="3068318" y="3187969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307282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307282" y="76183"/>
                  </a:lnTo>
                  <a:lnTo>
                    <a:pt x="1307282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67B0A86D-A636-8F3F-E472-1118876A2313}"/>
              </a:ext>
            </a:extLst>
          </p:cNvPr>
          <p:cNvSpPr txBox="1">
            <a:spLocks/>
          </p:cNvSpPr>
          <p:nvPr/>
        </p:nvSpPr>
        <p:spPr>
          <a:xfrm>
            <a:off x="9206075" y="5081415"/>
            <a:ext cx="108134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543560" marR="5080" indent="-531495">
              <a:lnSpc>
                <a:spcPct val="100000"/>
              </a:lnSpc>
              <a:spcBef>
                <a:spcPts val="100"/>
              </a:spcBef>
            </a:pPr>
            <a:r>
              <a:rPr lang="pt-BR" sz="3600">
                <a:latin typeface="+mn-lt"/>
              </a:rPr>
              <a:t>Se</a:t>
            </a:r>
            <a:r>
              <a:rPr lang="pt-BR" sz="3600" spc="-15">
                <a:latin typeface="+mn-lt"/>
              </a:rPr>
              <a:t> </a:t>
            </a:r>
            <a:r>
              <a:rPr lang="pt-BR" sz="3600">
                <a:latin typeface="+mn-lt"/>
              </a:rPr>
              <a:t>houver</a:t>
            </a:r>
            <a:r>
              <a:rPr lang="pt-BR" sz="3600" spc="-10">
                <a:latin typeface="+mn-lt"/>
              </a:rPr>
              <a:t> informações adicionais, </a:t>
            </a:r>
            <a:r>
              <a:rPr lang="pt-BR" sz="3600">
                <a:latin typeface="+mn-lt"/>
              </a:rPr>
              <a:t>inserir</a:t>
            </a:r>
            <a:r>
              <a:rPr lang="pt-BR" sz="3600" spc="-70">
                <a:latin typeface="+mn-lt"/>
              </a:rPr>
              <a:t> </a:t>
            </a:r>
            <a:r>
              <a:rPr lang="pt-BR" sz="3600">
                <a:latin typeface="+mn-lt"/>
              </a:rPr>
              <a:t>neste</a:t>
            </a:r>
            <a:r>
              <a:rPr lang="pt-BR" sz="3600" spc="-65">
                <a:latin typeface="+mn-lt"/>
              </a:rPr>
              <a:t> </a:t>
            </a:r>
            <a:r>
              <a:rPr lang="pt-BR" sz="3600" spc="-10">
                <a:latin typeface="+mn-lt"/>
              </a:rPr>
              <a:t>campo</a:t>
            </a:r>
            <a:endParaRPr lang="pt-BR" sz="3600" spc="-10" dirty="0">
              <a:latin typeface="+mn-lt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2D81F7A-4E45-7226-2A57-1929298DB4D5}"/>
              </a:ext>
            </a:extLst>
          </p:cNvPr>
          <p:cNvSpPr txBox="1"/>
          <p:nvPr/>
        </p:nvSpPr>
        <p:spPr>
          <a:xfrm>
            <a:off x="8265246" y="7774032"/>
            <a:ext cx="11754276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Ao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selecionar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irá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adicionar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seguinte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mensagem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nas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informações adicionais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nota: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“O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recolhimento </a:t>
            </a:r>
            <a:r>
              <a:rPr sz="3200" b="1" dirty="0">
                <a:latin typeface="Calibri"/>
                <a:cs typeface="Calibri"/>
              </a:rPr>
              <a:t>da</a:t>
            </a:r>
            <a:r>
              <a:rPr sz="3200" b="1" spc="-10" dirty="0">
                <a:latin typeface="Calibri"/>
                <a:cs typeface="Calibri"/>
              </a:rPr>
              <a:t> Contribuição Previdenciária </a:t>
            </a:r>
            <a:r>
              <a:rPr sz="3200" b="1" dirty="0">
                <a:latin typeface="Calibri"/>
                <a:cs typeface="Calibri"/>
              </a:rPr>
              <a:t>(FUNRURAL),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GILRAT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SENAR,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deverá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ser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realizado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conforme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legislação vigente.”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33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2FFA9EFD-0294-3D58-2A78-D92C0DD96341}"/>
              </a:ext>
            </a:extLst>
          </p:cNvPr>
          <p:cNvGrpSpPr/>
          <p:nvPr/>
        </p:nvGrpSpPr>
        <p:grpSpPr>
          <a:xfrm>
            <a:off x="1671662" y="1420103"/>
            <a:ext cx="6869223" cy="9241412"/>
            <a:chOff x="796538" y="140148"/>
            <a:chExt cx="4233545" cy="475742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9FB290F5-BC05-E4BE-132A-DE62658947F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538" y="140148"/>
              <a:ext cx="2813263" cy="475697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114592B-D4EF-ED3E-89CE-FC030F2B3604}"/>
                </a:ext>
              </a:extLst>
            </p:cNvPr>
            <p:cNvSpPr/>
            <p:nvPr/>
          </p:nvSpPr>
          <p:spPr>
            <a:xfrm>
              <a:off x="966354" y="1265612"/>
              <a:ext cx="2494280" cy="729615"/>
            </a:xfrm>
            <a:custGeom>
              <a:avLst/>
              <a:gdLst/>
              <a:ahLst/>
              <a:cxnLst/>
              <a:rect l="l" t="t" r="r" b="b"/>
              <a:pathLst>
                <a:path w="2494279" h="729614">
                  <a:moveTo>
                    <a:pt x="2493818" y="729441"/>
                  </a:moveTo>
                  <a:lnTo>
                    <a:pt x="0" y="729441"/>
                  </a:lnTo>
                  <a:lnTo>
                    <a:pt x="0" y="0"/>
                  </a:lnTo>
                  <a:lnTo>
                    <a:pt x="2493818" y="0"/>
                  </a:lnTo>
                  <a:lnTo>
                    <a:pt x="2493818" y="7294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E2E9D03-A564-021F-E105-2E6B07AB1F5C}"/>
                </a:ext>
              </a:extLst>
            </p:cNvPr>
            <p:cNvSpPr/>
            <p:nvPr/>
          </p:nvSpPr>
          <p:spPr>
            <a:xfrm>
              <a:off x="966354" y="1265612"/>
              <a:ext cx="2494280" cy="729615"/>
            </a:xfrm>
            <a:custGeom>
              <a:avLst/>
              <a:gdLst/>
              <a:ahLst/>
              <a:cxnLst/>
              <a:rect l="l" t="t" r="r" b="b"/>
              <a:pathLst>
                <a:path w="2494279" h="729614">
                  <a:moveTo>
                    <a:pt x="0" y="0"/>
                  </a:moveTo>
                  <a:lnTo>
                    <a:pt x="2493818" y="0"/>
                  </a:lnTo>
                  <a:lnTo>
                    <a:pt x="2493818" y="729441"/>
                  </a:lnTo>
                  <a:lnTo>
                    <a:pt x="0" y="72944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13C4AE6-1486-5D92-EEC2-34E88CD1A43E}"/>
                </a:ext>
              </a:extLst>
            </p:cNvPr>
            <p:cNvSpPr/>
            <p:nvPr/>
          </p:nvSpPr>
          <p:spPr>
            <a:xfrm>
              <a:off x="966354" y="2202873"/>
              <a:ext cx="2223770" cy="690245"/>
            </a:xfrm>
            <a:custGeom>
              <a:avLst/>
              <a:gdLst/>
              <a:ahLst/>
              <a:cxnLst/>
              <a:rect l="l" t="t" r="r" b="b"/>
              <a:pathLst>
                <a:path w="2223770" h="690244">
                  <a:moveTo>
                    <a:pt x="2223653" y="689956"/>
                  </a:moveTo>
                  <a:lnTo>
                    <a:pt x="0" y="689956"/>
                  </a:lnTo>
                  <a:lnTo>
                    <a:pt x="0" y="0"/>
                  </a:lnTo>
                  <a:lnTo>
                    <a:pt x="2223653" y="0"/>
                  </a:lnTo>
                  <a:lnTo>
                    <a:pt x="2223653" y="689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2CBB746-4AB2-5DE4-6883-CB0DF7881FEA}"/>
                </a:ext>
              </a:extLst>
            </p:cNvPr>
            <p:cNvSpPr/>
            <p:nvPr/>
          </p:nvSpPr>
          <p:spPr>
            <a:xfrm>
              <a:off x="966354" y="2202873"/>
              <a:ext cx="2223770" cy="690245"/>
            </a:xfrm>
            <a:custGeom>
              <a:avLst/>
              <a:gdLst/>
              <a:ahLst/>
              <a:cxnLst/>
              <a:rect l="l" t="t" r="r" b="b"/>
              <a:pathLst>
                <a:path w="2223770" h="690244">
                  <a:moveTo>
                    <a:pt x="0" y="0"/>
                  </a:moveTo>
                  <a:lnTo>
                    <a:pt x="2223653" y="0"/>
                  </a:lnTo>
                  <a:lnTo>
                    <a:pt x="2223653" y="689956"/>
                  </a:lnTo>
                  <a:lnTo>
                    <a:pt x="0" y="68995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F14239C-7C2D-1DAB-B4B2-5FF8D01BBBE5}"/>
                </a:ext>
              </a:extLst>
            </p:cNvPr>
            <p:cNvSpPr/>
            <p:nvPr/>
          </p:nvSpPr>
          <p:spPr>
            <a:xfrm>
              <a:off x="966354" y="3821776"/>
              <a:ext cx="1666875" cy="574040"/>
            </a:xfrm>
            <a:custGeom>
              <a:avLst/>
              <a:gdLst/>
              <a:ahLst/>
              <a:cxnLst/>
              <a:rect l="l" t="t" r="r" b="b"/>
              <a:pathLst>
                <a:path w="1666875" h="574039">
                  <a:moveTo>
                    <a:pt x="1666701" y="573577"/>
                  </a:moveTo>
                  <a:lnTo>
                    <a:pt x="0" y="573577"/>
                  </a:lnTo>
                  <a:lnTo>
                    <a:pt x="0" y="0"/>
                  </a:lnTo>
                  <a:lnTo>
                    <a:pt x="1666701" y="0"/>
                  </a:lnTo>
                  <a:lnTo>
                    <a:pt x="1666701" y="5735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5289EAF-4F2A-AB62-E74A-0A231F73E945}"/>
                </a:ext>
              </a:extLst>
            </p:cNvPr>
            <p:cNvSpPr/>
            <p:nvPr/>
          </p:nvSpPr>
          <p:spPr>
            <a:xfrm>
              <a:off x="966354" y="3821776"/>
              <a:ext cx="1666875" cy="574040"/>
            </a:xfrm>
            <a:custGeom>
              <a:avLst/>
              <a:gdLst/>
              <a:ahLst/>
              <a:cxnLst/>
              <a:rect l="l" t="t" r="r" b="b"/>
              <a:pathLst>
                <a:path w="1666875" h="574039">
                  <a:moveTo>
                    <a:pt x="0" y="0"/>
                  </a:moveTo>
                  <a:lnTo>
                    <a:pt x="1666701" y="0"/>
                  </a:lnTo>
                  <a:lnTo>
                    <a:pt x="1666701" y="573577"/>
                  </a:lnTo>
                  <a:lnTo>
                    <a:pt x="0" y="57357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97F0489-4A9E-B713-CE1C-A8080CA6636C}"/>
                </a:ext>
              </a:extLst>
            </p:cNvPr>
            <p:cNvSpPr/>
            <p:nvPr/>
          </p:nvSpPr>
          <p:spPr>
            <a:xfrm>
              <a:off x="3541220" y="2256981"/>
              <a:ext cx="1482725" cy="304800"/>
            </a:xfrm>
            <a:custGeom>
              <a:avLst/>
              <a:gdLst/>
              <a:ahLst/>
              <a:cxnLst/>
              <a:rect l="l" t="t" r="r" b="b"/>
              <a:pathLst>
                <a:path w="1482725" h="304800">
                  <a:moveTo>
                    <a:pt x="152367" y="304736"/>
                  </a:move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482188" y="76183"/>
                  </a:lnTo>
                  <a:lnTo>
                    <a:pt x="1482188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08A1A587-AC06-6DFF-B6D8-7F2F02810AFB}"/>
                </a:ext>
              </a:extLst>
            </p:cNvPr>
            <p:cNvSpPr/>
            <p:nvPr/>
          </p:nvSpPr>
          <p:spPr>
            <a:xfrm>
              <a:off x="3541220" y="2256981"/>
              <a:ext cx="1482725" cy="304800"/>
            </a:xfrm>
            <a:custGeom>
              <a:avLst/>
              <a:gdLst/>
              <a:ahLst/>
              <a:cxnLst/>
              <a:rect l="l" t="t" r="r" b="b"/>
              <a:pathLst>
                <a:path w="1482725" h="304800">
                  <a:moveTo>
                    <a:pt x="1482188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7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482188" y="76183"/>
                  </a:lnTo>
                  <a:lnTo>
                    <a:pt x="1482188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19639EE1-C91A-1F6E-BFAA-795713ECCDE3}"/>
              </a:ext>
            </a:extLst>
          </p:cNvPr>
          <p:cNvSpPr txBox="1"/>
          <p:nvPr/>
        </p:nvSpPr>
        <p:spPr>
          <a:xfrm>
            <a:off x="9584793" y="5708767"/>
            <a:ext cx="685495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Resumo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Nota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Fiscal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621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3">
            <a:extLst>
              <a:ext uri="{FF2B5EF4-FFF2-40B4-BE49-F238E27FC236}">
                <a16:creationId xmlns:a16="http://schemas.microsoft.com/office/drawing/2014/main" id="{DE5CC92B-0952-0DEA-B7FE-76BA9A8C345B}"/>
              </a:ext>
            </a:extLst>
          </p:cNvPr>
          <p:cNvGrpSpPr/>
          <p:nvPr/>
        </p:nvGrpSpPr>
        <p:grpSpPr>
          <a:xfrm>
            <a:off x="1569025" y="953311"/>
            <a:ext cx="7322056" cy="9844391"/>
            <a:chOff x="617553" y="178464"/>
            <a:chExt cx="3794760" cy="483997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DB220412-77D0-B216-D903-95AB9002274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553" y="178464"/>
              <a:ext cx="2848853" cy="4839732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6CEE2080-D229-6583-3850-800ED5D548D7}"/>
                </a:ext>
              </a:extLst>
            </p:cNvPr>
            <p:cNvSpPr/>
            <p:nvPr/>
          </p:nvSpPr>
          <p:spPr>
            <a:xfrm>
              <a:off x="735675" y="1028699"/>
              <a:ext cx="1459230" cy="617220"/>
            </a:xfrm>
            <a:custGeom>
              <a:avLst/>
              <a:gdLst/>
              <a:ahLst/>
              <a:cxnLst/>
              <a:rect l="l" t="t" r="r" b="b"/>
              <a:pathLst>
                <a:path w="1459230" h="617219">
                  <a:moveTo>
                    <a:pt x="1458884" y="617219"/>
                  </a:moveTo>
                  <a:lnTo>
                    <a:pt x="0" y="617219"/>
                  </a:lnTo>
                  <a:lnTo>
                    <a:pt x="0" y="0"/>
                  </a:lnTo>
                  <a:lnTo>
                    <a:pt x="1458884" y="0"/>
                  </a:lnTo>
                  <a:lnTo>
                    <a:pt x="1458884" y="617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C750761A-7DF4-1B2C-5447-BCD4C373364C}"/>
                </a:ext>
              </a:extLst>
            </p:cNvPr>
            <p:cNvSpPr/>
            <p:nvPr/>
          </p:nvSpPr>
          <p:spPr>
            <a:xfrm>
              <a:off x="735675" y="1028699"/>
              <a:ext cx="1459230" cy="617220"/>
            </a:xfrm>
            <a:custGeom>
              <a:avLst/>
              <a:gdLst/>
              <a:ahLst/>
              <a:cxnLst/>
              <a:rect l="l" t="t" r="r" b="b"/>
              <a:pathLst>
                <a:path w="1459230" h="617219">
                  <a:moveTo>
                    <a:pt x="0" y="0"/>
                  </a:moveTo>
                  <a:lnTo>
                    <a:pt x="1458884" y="0"/>
                  </a:lnTo>
                  <a:lnTo>
                    <a:pt x="1458884" y="617219"/>
                  </a:lnTo>
                  <a:lnTo>
                    <a:pt x="0" y="61721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2695BF2B-B018-E5AC-F83E-0297136A085F}"/>
                </a:ext>
              </a:extLst>
            </p:cNvPr>
            <p:cNvSpPr/>
            <p:nvPr/>
          </p:nvSpPr>
          <p:spPr>
            <a:xfrm>
              <a:off x="735675" y="3194165"/>
              <a:ext cx="1216025" cy="621665"/>
            </a:xfrm>
            <a:custGeom>
              <a:avLst/>
              <a:gdLst/>
              <a:ahLst/>
              <a:cxnLst/>
              <a:rect l="l" t="t" r="r" b="b"/>
              <a:pathLst>
                <a:path w="1216025" h="621664">
                  <a:moveTo>
                    <a:pt x="1215737" y="621376"/>
                  </a:moveTo>
                  <a:lnTo>
                    <a:pt x="0" y="621376"/>
                  </a:lnTo>
                  <a:lnTo>
                    <a:pt x="0" y="0"/>
                  </a:lnTo>
                  <a:lnTo>
                    <a:pt x="1215737" y="0"/>
                  </a:lnTo>
                  <a:lnTo>
                    <a:pt x="1215737" y="621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F7C7BA5F-A675-13C1-ED1B-1B022B60D4C7}"/>
                </a:ext>
              </a:extLst>
            </p:cNvPr>
            <p:cNvSpPr/>
            <p:nvPr/>
          </p:nvSpPr>
          <p:spPr>
            <a:xfrm>
              <a:off x="735675" y="3194165"/>
              <a:ext cx="1216025" cy="621665"/>
            </a:xfrm>
            <a:custGeom>
              <a:avLst/>
              <a:gdLst/>
              <a:ahLst/>
              <a:cxnLst/>
              <a:rect l="l" t="t" r="r" b="b"/>
              <a:pathLst>
                <a:path w="1216025" h="621664">
                  <a:moveTo>
                    <a:pt x="0" y="0"/>
                  </a:moveTo>
                  <a:lnTo>
                    <a:pt x="1215737" y="0"/>
                  </a:lnTo>
                  <a:lnTo>
                    <a:pt x="1215737" y="621376"/>
                  </a:lnTo>
                  <a:lnTo>
                    <a:pt x="0" y="62137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5E814554-02A0-BBDF-A972-5EC387425B66}"/>
                </a:ext>
              </a:extLst>
            </p:cNvPr>
            <p:cNvSpPr/>
            <p:nvPr/>
          </p:nvSpPr>
          <p:spPr>
            <a:xfrm>
              <a:off x="3098569" y="2362103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52368" y="304736"/>
                  </a:moveTo>
                  <a:lnTo>
                    <a:pt x="0" y="152367"/>
                  </a:lnTo>
                  <a:lnTo>
                    <a:pt x="152368" y="0"/>
                  </a:lnTo>
                  <a:lnTo>
                    <a:pt x="152368" y="76183"/>
                  </a:lnTo>
                  <a:lnTo>
                    <a:pt x="1307282" y="76183"/>
                  </a:lnTo>
                  <a:lnTo>
                    <a:pt x="1307282" y="228552"/>
                  </a:lnTo>
                  <a:lnTo>
                    <a:pt x="152368" y="228552"/>
                  </a:lnTo>
                  <a:lnTo>
                    <a:pt x="152368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1A632F56-D0B6-442F-63C3-2C72AF776429}"/>
                </a:ext>
              </a:extLst>
            </p:cNvPr>
            <p:cNvSpPr/>
            <p:nvPr/>
          </p:nvSpPr>
          <p:spPr>
            <a:xfrm>
              <a:off x="3098569" y="2362103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307282" y="228552"/>
                  </a:moveTo>
                  <a:lnTo>
                    <a:pt x="152368" y="228552"/>
                  </a:lnTo>
                  <a:lnTo>
                    <a:pt x="152368" y="304736"/>
                  </a:lnTo>
                  <a:lnTo>
                    <a:pt x="0" y="152367"/>
                  </a:lnTo>
                  <a:lnTo>
                    <a:pt x="152368" y="0"/>
                  </a:lnTo>
                  <a:lnTo>
                    <a:pt x="152368" y="76183"/>
                  </a:lnTo>
                  <a:lnTo>
                    <a:pt x="1307282" y="76183"/>
                  </a:lnTo>
                  <a:lnTo>
                    <a:pt x="1307282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>
            <a:extLst>
              <a:ext uri="{FF2B5EF4-FFF2-40B4-BE49-F238E27FC236}">
                <a16:creationId xmlns:a16="http://schemas.microsoft.com/office/drawing/2014/main" id="{F8A51ABF-977F-F2DC-AA6E-1750AF696708}"/>
              </a:ext>
            </a:extLst>
          </p:cNvPr>
          <p:cNvSpPr txBox="1"/>
          <p:nvPr/>
        </p:nvSpPr>
        <p:spPr>
          <a:xfrm>
            <a:off x="10518525" y="5478702"/>
            <a:ext cx="967609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marR="5080" indent="-8826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por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fim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depois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confirmar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dados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Nota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Fiscal, confirmar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PIN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criado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cadastro,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enviar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Nota.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141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3">
            <a:extLst>
              <a:ext uri="{FF2B5EF4-FFF2-40B4-BE49-F238E27FC236}">
                <a16:creationId xmlns:a16="http://schemas.microsoft.com/office/drawing/2014/main" id="{B2851924-B49C-D8C0-3139-D5BD90CD59AB}"/>
              </a:ext>
            </a:extLst>
          </p:cNvPr>
          <p:cNvGrpSpPr/>
          <p:nvPr/>
        </p:nvGrpSpPr>
        <p:grpSpPr>
          <a:xfrm>
            <a:off x="1251840" y="1662468"/>
            <a:ext cx="7580875" cy="9427063"/>
            <a:chOff x="604734" y="5427"/>
            <a:chExt cx="4265295" cy="513842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DEC636ED-5631-C2FF-EDB2-386829AC5FE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734" y="5427"/>
              <a:ext cx="2779754" cy="5138072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6C078FBD-13F2-9E0D-0B5F-D5A2565E680A}"/>
                </a:ext>
              </a:extLst>
            </p:cNvPr>
            <p:cNvSpPr/>
            <p:nvPr/>
          </p:nvSpPr>
          <p:spPr>
            <a:xfrm>
              <a:off x="1078576" y="1558636"/>
              <a:ext cx="1471930" cy="513715"/>
            </a:xfrm>
            <a:custGeom>
              <a:avLst/>
              <a:gdLst/>
              <a:ahLst/>
              <a:cxnLst/>
              <a:rect l="l" t="t" r="r" b="b"/>
              <a:pathLst>
                <a:path w="1471930" h="513714">
                  <a:moveTo>
                    <a:pt x="1471352" y="513551"/>
                  </a:moveTo>
                  <a:lnTo>
                    <a:pt x="0" y="513551"/>
                  </a:lnTo>
                  <a:lnTo>
                    <a:pt x="0" y="0"/>
                  </a:lnTo>
                  <a:lnTo>
                    <a:pt x="1471352" y="0"/>
                  </a:lnTo>
                  <a:lnTo>
                    <a:pt x="1471352" y="5135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063FDA80-F59E-995F-FDB9-464CA9FB2B19}"/>
                </a:ext>
              </a:extLst>
            </p:cNvPr>
            <p:cNvSpPr/>
            <p:nvPr/>
          </p:nvSpPr>
          <p:spPr>
            <a:xfrm>
              <a:off x="1078576" y="1558636"/>
              <a:ext cx="1471930" cy="513715"/>
            </a:xfrm>
            <a:custGeom>
              <a:avLst/>
              <a:gdLst/>
              <a:ahLst/>
              <a:cxnLst/>
              <a:rect l="l" t="t" r="r" b="b"/>
              <a:pathLst>
                <a:path w="1471930" h="513714">
                  <a:moveTo>
                    <a:pt x="0" y="0"/>
                  </a:moveTo>
                  <a:lnTo>
                    <a:pt x="1471352" y="0"/>
                  </a:lnTo>
                  <a:lnTo>
                    <a:pt x="1471352" y="513551"/>
                  </a:lnTo>
                  <a:lnTo>
                    <a:pt x="0" y="51355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840B19BC-8BC4-4C65-C26E-39465DFD62E0}"/>
                </a:ext>
              </a:extLst>
            </p:cNvPr>
            <p:cNvSpPr/>
            <p:nvPr/>
          </p:nvSpPr>
          <p:spPr>
            <a:xfrm>
              <a:off x="1365364" y="1183168"/>
              <a:ext cx="1022985" cy="125095"/>
            </a:xfrm>
            <a:custGeom>
              <a:avLst/>
              <a:gdLst/>
              <a:ahLst/>
              <a:cxnLst/>
              <a:rect l="l" t="t" r="r" b="b"/>
              <a:pathLst>
                <a:path w="1022985" h="125094">
                  <a:moveTo>
                    <a:pt x="1022465" y="124691"/>
                  </a:moveTo>
                  <a:lnTo>
                    <a:pt x="0" y="124691"/>
                  </a:lnTo>
                  <a:lnTo>
                    <a:pt x="0" y="0"/>
                  </a:lnTo>
                  <a:lnTo>
                    <a:pt x="1022465" y="0"/>
                  </a:lnTo>
                  <a:lnTo>
                    <a:pt x="1022465" y="1246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4E54E287-0140-68AF-E35F-B27A34472A87}"/>
                </a:ext>
              </a:extLst>
            </p:cNvPr>
            <p:cNvSpPr/>
            <p:nvPr/>
          </p:nvSpPr>
          <p:spPr>
            <a:xfrm>
              <a:off x="1365364" y="1183168"/>
              <a:ext cx="1022985" cy="125095"/>
            </a:xfrm>
            <a:custGeom>
              <a:avLst/>
              <a:gdLst/>
              <a:ahLst/>
              <a:cxnLst/>
              <a:rect l="l" t="t" r="r" b="b"/>
              <a:pathLst>
                <a:path w="1022985" h="125094">
                  <a:moveTo>
                    <a:pt x="0" y="0"/>
                  </a:moveTo>
                  <a:lnTo>
                    <a:pt x="1022465" y="0"/>
                  </a:lnTo>
                  <a:lnTo>
                    <a:pt x="1022465" y="124691"/>
                  </a:lnTo>
                  <a:lnTo>
                    <a:pt x="0" y="12469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369925EA-FDCA-4697-8197-98B41C39CFFB}"/>
                </a:ext>
              </a:extLst>
            </p:cNvPr>
            <p:cNvSpPr/>
            <p:nvPr/>
          </p:nvSpPr>
          <p:spPr>
            <a:xfrm>
              <a:off x="1577339" y="558734"/>
              <a:ext cx="1122680" cy="139700"/>
            </a:xfrm>
            <a:custGeom>
              <a:avLst/>
              <a:gdLst/>
              <a:ahLst/>
              <a:cxnLst/>
              <a:rect l="l" t="t" r="r" b="b"/>
              <a:pathLst>
                <a:path w="1122680" h="139700">
                  <a:moveTo>
                    <a:pt x="1122218" y="139685"/>
                  </a:moveTo>
                  <a:lnTo>
                    <a:pt x="0" y="139685"/>
                  </a:lnTo>
                  <a:lnTo>
                    <a:pt x="0" y="0"/>
                  </a:lnTo>
                  <a:lnTo>
                    <a:pt x="1122218" y="0"/>
                  </a:lnTo>
                  <a:lnTo>
                    <a:pt x="1122218" y="1396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06757720-ADD0-3547-2242-945D55034D99}"/>
                </a:ext>
              </a:extLst>
            </p:cNvPr>
            <p:cNvSpPr/>
            <p:nvPr/>
          </p:nvSpPr>
          <p:spPr>
            <a:xfrm>
              <a:off x="1577339" y="558734"/>
              <a:ext cx="1122680" cy="139700"/>
            </a:xfrm>
            <a:custGeom>
              <a:avLst/>
              <a:gdLst/>
              <a:ahLst/>
              <a:cxnLst/>
              <a:rect l="l" t="t" r="r" b="b"/>
              <a:pathLst>
                <a:path w="1122680" h="139700">
                  <a:moveTo>
                    <a:pt x="0" y="0"/>
                  </a:moveTo>
                  <a:lnTo>
                    <a:pt x="1122218" y="0"/>
                  </a:lnTo>
                  <a:lnTo>
                    <a:pt x="1122218" y="139685"/>
                  </a:lnTo>
                  <a:lnTo>
                    <a:pt x="0" y="13968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6035ECE0-937E-DF5B-C02D-2B4097C176F6}"/>
                </a:ext>
              </a:extLst>
            </p:cNvPr>
            <p:cNvSpPr/>
            <p:nvPr/>
          </p:nvSpPr>
          <p:spPr>
            <a:xfrm>
              <a:off x="3254410" y="2425312"/>
              <a:ext cx="1602740" cy="193675"/>
            </a:xfrm>
            <a:custGeom>
              <a:avLst/>
              <a:gdLst/>
              <a:ahLst/>
              <a:cxnLst/>
              <a:rect l="l" t="t" r="r" b="b"/>
              <a:pathLst>
                <a:path w="1602739" h="193675">
                  <a:moveTo>
                    <a:pt x="96599" y="193199"/>
                  </a:moveTo>
                  <a:lnTo>
                    <a:pt x="0" y="96599"/>
                  </a:lnTo>
                  <a:lnTo>
                    <a:pt x="96599" y="0"/>
                  </a:lnTo>
                  <a:lnTo>
                    <a:pt x="96599" y="48299"/>
                  </a:lnTo>
                  <a:lnTo>
                    <a:pt x="1602299" y="48299"/>
                  </a:lnTo>
                  <a:lnTo>
                    <a:pt x="1602299" y="144899"/>
                  </a:lnTo>
                  <a:lnTo>
                    <a:pt x="96599" y="144899"/>
                  </a:lnTo>
                  <a:lnTo>
                    <a:pt x="96599" y="193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AE41F2E0-A134-E757-817C-899026FBA1B3}"/>
                </a:ext>
              </a:extLst>
            </p:cNvPr>
            <p:cNvSpPr/>
            <p:nvPr/>
          </p:nvSpPr>
          <p:spPr>
            <a:xfrm>
              <a:off x="3254410" y="2425312"/>
              <a:ext cx="1602740" cy="193675"/>
            </a:xfrm>
            <a:custGeom>
              <a:avLst/>
              <a:gdLst/>
              <a:ahLst/>
              <a:cxnLst/>
              <a:rect l="l" t="t" r="r" b="b"/>
              <a:pathLst>
                <a:path w="1602739" h="193675">
                  <a:moveTo>
                    <a:pt x="1602299" y="144899"/>
                  </a:moveTo>
                  <a:lnTo>
                    <a:pt x="96599" y="144899"/>
                  </a:lnTo>
                  <a:lnTo>
                    <a:pt x="96599" y="193199"/>
                  </a:lnTo>
                  <a:lnTo>
                    <a:pt x="0" y="96599"/>
                  </a:lnTo>
                  <a:lnTo>
                    <a:pt x="96599" y="0"/>
                  </a:lnTo>
                  <a:lnTo>
                    <a:pt x="96599" y="48299"/>
                  </a:lnTo>
                  <a:lnTo>
                    <a:pt x="1602299" y="48299"/>
                  </a:lnTo>
                  <a:lnTo>
                    <a:pt x="1602299" y="14489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EFAA98E4-4B99-FEF4-78B3-5C75910B2EFB}"/>
                </a:ext>
              </a:extLst>
            </p:cNvPr>
            <p:cNvSpPr/>
            <p:nvPr/>
          </p:nvSpPr>
          <p:spPr>
            <a:xfrm>
              <a:off x="3254407" y="2734036"/>
              <a:ext cx="1602740" cy="193675"/>
            </a:xfrm>
            <a:custGeom>
              <a:avLst/>
              <a:gdLst/>
              <a:ahLst/>
              <a:cxnLst/>
              <a:rect l="l" t="t" r="r" b="b"/>
              <a:pathLst>
                <a:path w="1602739" h="193675">
                  <a:moveTo>
                    <a:pt x="96599" y="193199"/>
                  </a:moveTo>
                  <a:lnTo>
                    <a:pt x="0" y="96599"/>
                  </a:lnTo>
                  <a:lnTo>
                    <a:pt x="96599" y="0"/>
                  </a:lnTo>
                  <a:lnTo>
                    <a:pt x="96599" y="48299"/>
                  </a:lnTo>
                  <a:lnTo>
                    <a:pt x="1602299" y="48299"/>
                  </a:lnTo>
                  <a:lnTo>
                    <a:pt x="1602299" y="144899"/>
                  </a:lnTo>
                  <a:lnTo>
                    <a:pt x="96599" y="144899"/>
                  </a:lnTo>
                  <a:lnTo>
                    <a:pt x="96599" y="193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B2222479-D7A5-E98B-5C75-4C54547DBBE0}"/>
                </a:ext>
              </a:extLst>
            </p:cNvPr>
            <p:cNvSpPr/>
            <p:nvPr/>
          </p:nvSpPr>
          <p:spPr>
            <a:xfrm>
              <a:off x="3254407" y="2734036"/>
              <a:ext cx="1602740" cy="193675"/>
            </a:xfrm>
            <a:custGeom>
              <a:avLst/>
              <a:gdLst/>
              <a:ahLst/>
              <a:cxnLst/>
              <a:rect l="l" t="t" r="r" b="b"/>
              <a:pathLst>
                <a:path w="1602739" h="193675">
                  <a:moveTo>
                    <a:pt x="1602299" y="144899"/>
                  </a:moveTo>
                  <a:lnTo>
                    <a:pt x="96599" y="144899"/>
                  </a:lnTo>
                  <a:lnTo>
                    <a:pt x="96599" y="193199"/>
                  </a:lnTo>
                  <a:lnTo>
                    <a:pt x="0" y="96599"/>
                  </a:lnTo>
                  <a:lnTo>
                    <a:pt x="96599" y="0"/>
                  </a:lnTo>
                  <a:lnTo>
                    <a:pt x="96599" y="48299"/>
                  </a:lnTo>
                  <a:lnTo>
                    <a:pt x="1602299" y="48299"/>
                  </a:lnTo>
                  <a:lnTo>
                    <a:pt x="1602299" y="14489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06B536D9-F922-8261-A448-C6B62B3AF5F9}"/>
                </a:ext>
              </a:extLst>
            </p:cNvPr>
            <p:cNvSpPr/>
            <p:nvPr/>
          </p:nvSpPr>
          <p:spPr>
            <a:xfrm>
              <a:off x="3254408" y="3057079"/>
              <a:ext cx="1602740" cy="193675"/>
            </a:xfrm>
            <a:custGeom>
              <a:avLst/>
              <a:gdLst/>
              <a:ahLst/>
              <a:cxnLst/>
              <a:rect l="l" t="t" r="r" b="b"/>
              <a:pathLst>
                <a:path w="1602739" h="193675">
                  <a:moveTo>
                    <a:pt x="96599" y="193199"/>
                  </a:moveTo>
                  <a:lnTo>
                    <a:pt x="0" y="96599"/>
                  </a:lnTo>
                  <a:lnTo>
                    <a:pt x="96599" y="0"/>
                  </a:lnTo>
                  <a:lnTo>
                    <a:pt x="96599" y="48299"/>
                  </a:lnTo>
                  <a:lnTo>
                    <a:pt x="1602299" y="48299"/>
                  </a:lnTo>
                  <a:lnTo>
                    <a:pt x="1602299" y="144899"/>
                  </a:lnTo>
                  <a:lnTo>
                    <a:pt x="96599" y="144899"/>
                  </a:lnTo>
                  <a:lnTo>
                    <a:pt x="96599" y="193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D6C60722-974A-DE7F-309B-525846A59948}"/>
                </a:ext>
              </a:extLst>
            </p:cNvPr>
            <p:cNvSpPr/>
            <p:nvPr/>
          </p:nvSpPr>
          <p:spPr>
            <a:xfrm>
              <a:off x="3254408" y="3057079"/>
              <a:ext cx="1602740" cy="193675"/>
            </a:xfrm>
            <a:custGeom>
              <a:avLst/>
              <a:gdLst/>
              <a:ahLst/>
              <a:cxnLst/>
              <a:rect l="l" t="t" r="r" b="b"/>
              <a:pathLst>
                <a:path w="1602739" h="193675">
                  <a:moveTo>
                    <a:pt x="1602299" y="144899"/>
                  </a:moveTo>
                  <a:lnTo>
                    <a:pt x="96599" y="144899"/>
                  </a:lnTo>
                  <a:lnTo>
                    <a:pt x="96599" y="193199"/>
                  </a:lnTo>
                  <a:lnTo>
                    <a:pt x="0" y="96599"/>
                  </a:lnTo>
                  <a:lnTo>
                    <a:pt x="96599" y="0"/>
                  </a:lnTo>
                  <a:lnTo>
                    <a:pt x="96599" y="48299"/>
                  </a:lnTo>
                  <a:lnTo>
                    <a:pt x="1602299" y="48299"/>
                  </a:lnTo>
                  <a:lnTo>
                    <a:pt x="1602299" y="14489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C2902B4A-2EFA-49E2-D707-CD6BC350DA9F}"/>
                </a:ext>
              </a:extLst>
            </p:cNvPr>
            <p:cNvSpPr/>
            <p:nvPr/>
          </p:nvSpPr>
          <p:spPr>
            <a:xfrm>
              <a:off x="3262578" y="3768022"/>
              <a:ext cx="1600835" cy="272415"/>
            </a:xfrm>
            <a:custGeom>
              <a:avLst/>
              <a:gdLst/>
              <a:ahLst/>
              <a:cxnLst/>
              <a:rect l="l" t="t" r="r" b="b"/>
              <a:pathLst>
                <a:path w="1600835" h="272414">
                  <a:moveTo>
                    <a:pt x="1592475" y="272152"/>
                  </a:moveTo>
                  <a:lnTo>
                    <a:pt x="92179" y="144449"/>
                  </a:lnTo>
                  <a:lnTo>
                    <a:pt x="88054" y="192599"/>
                  </a:lnTo>
                  <a:lnTo>
                    <a:pt x="0" y="88102"/>
                  </a:lnTo>
                  <a:lnTo>
                    <a:pt x="104554" y="0"/>
                  </a:lnTo>
                  <a:lnTo>
                    <a:pt x="100429" y="48149"/>
                  </a:lnTo>
                  <a:lnTo>
                    <a:pt x="1600725" y="175852"/>
                  </a:lnTo>
                  <a:lnTo>
                    <a:pt x="1592475" y="2721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4D737644-951C-8780-08D9-41F1B8B74F4B}"/>
                </a:ext>
              </a:extLst>
            </p:cNvPr>
            <p:cNvSpPr/>
            <p:nvPr/>
          </p:nvSpPr>
          <p:spPr>
            <a:xfrm>
              <a:off x="3262578" y="3768022"/>
              <a:ext cx="1600835" cy="272415"/>
            </a:xfrm>
            <a:custGeom>
              <a:avLst/>
              <a:gdLst/>
              <a:ahLst/>
              <a:cxnLst/>
              <a:rect l="l" t="t" r="r" b="b"/>
              <a:pathLst>
                <a:path w="1600835" h="272414">
                  <a:moveTo>
                    <a:pt x="1592475" y="272152"/>
                  </a:moveTo>
                  <a:lnTo>
                    <a:pt x="92179" y="144449"/>
                  </a:lnTo>
                  <a:lnTo>
                    <a:pt x="88054" y="192599"/>
                  </a:lnTo>
                  <a:lnTo>
                    <a:pt x="0" y="88102"/>
                  </a:lnTo>
                  <a:lnTo>
                    <a:pt x="104554" y="0"/>
                  </a:lnTo>
                  <a:lnTo>
                    <a:pt x="100429" y="48149"/>
                  </a:lnTo>
                  <a:lnTo>
                    <a:pt x="1600725" y="175852"/>
                  </a:lnTo>
                  <a:lnTo>
                    <a:pt x="1592475" y="2721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34110ABD-E14F-B504-EC0C-74678A2F05EA}"/>
                </a:ext>
              </a:extLst>
            </p:cNvPr>
            <p:cNvSpPr/>
            <p:nvPr/>
          </p:nvSpPr>
          <p:spPr>
            <a:xfrm>
              <a:off x="3290859" y="4158835"/>
              <a:ext cx="1529080" cy="633730"/>
            </a:xfrm>
            <a:custGeom>
              <a:avLst/>
              <a:gdLst/>
              <a:ahLst/>
              <a:cxnLst/>
              <a:rect l="l" t="t" r="r" b="b"/>
              <a:pathLst>
                <a:path w="1529079" h="633729">
                  <a:moveTo>
                    <a:pt x="1496699" y="633536"/>
                  </a:moveTo>
                  <a:lnTo>
                    <a:pt x="75277" y="136799"/>
                  </a:lnTo>
                  <a:lnTo>
                    <a:pt x="59377" y="182399"/>
                  </a:lnTo>
                  <a:lnTo>
                    <a:pt x="0" y="59336"/>
                  </a:lnTo>
                  <a:lnTo>
                    <a:pt x="122977" y="0"/>
                  </a:lnTo>
                  <a:lnTo>
                    <a:pt x="107077" y="45599"/>
                  </a:lnTo>
                  <a:lnTo>
                    <a:pt x="1528499" y="542336"/>
                  </a:lnTo>
                  <a:lnTo>
                    <a:pt x="1496699" y="6335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79CAC6AF-461F-84B6-BC60-31A3EFDF9AB1}"/>
                </a:ext>
              </a:extLst>
            </p:cNvPr>
            <p:cNvSpPr/>
            <p:nvPr/>
          </p:nvSpPr>
          <p:spPr>
            <a:xfrm>
              <a:off x="3290859" y="4158835"/>
              <a:ext cx="1529080" cy="633730"/>
            </a:xfrm>
            <a:custGeom>
              <a:avLst/>
              <a:gdLst/>
              <a:ahLst/>
              <a:cxnLst/>
              <a:rect l="l" t="t" r="r" b="b"/>
              <a:pathLst>
                <a:path w="1529079" h="633729">
                  <a:moveTo>
                    <a:pt x="1496699" y="633536"/>
                  </a:moveTo>
                  <a:lnTo>
                    <a:pt x="75277" y="136799"/>
                  </a:lnTo>
                  <a:lnTo>
                    <a:pt x="59377" y="182399"/>
                  </a:lnTo>
                  <a:lnTo>
                    <a:pt x="0" y="59336"/>
                  </a:lnTo>
                  <a:lnTo>
                    <a:pt x="122977" y="0"/>
                  </a:lnTo>
                  <a:lnTo>
                    <a:pt x="107077" y="45599"/>
                  </a:lnTo>
                  <a:lnTo>
                    <a:pt x="1528499" y="542336"/>
                  </a:lnTo>
                  <a:lnTo>
                    <a:pt x="1496699" y="63353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2">
            <a:extLst>
              <a:ext uri="{FF2B5EF4-FFF2-40B4-BE49-F238E27FC236}">
                <a16:creationId xmlns:a16="http://schemas.microsoft.com/office/drawing/2014/main" id="{E40EBBBA-F01E-6871-BF87-64378444EA42}"/>
              </a:ext>
            </a:extLst>
          </p:cNvPr>
          <p:cNvSpPr txBox="1">
            <a:spLocks/>
          </p:cNvSpPr>
          <p:nvPr/>
        </p:nvSpPr>
        <p:spPr>
          <a:xfrm>
            <a:off x="8743688" y="1647028"/>
            <a:ext cx="892279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3200" spc="-25">
                <a:latin typeface="+mn-lt"/>
              </a:rPr>
              <a:t>Tela </a:t>
            </a:r>
            <a:r>
              <a:rPr lang="pt-BR" sz="3200">
                <a:latin typeface="+mn-lt"/>
              </a:rPr>
              <a:t>de</a:t>
            </a:r>
            <a:r>
              <a:rPr lang="pt-BR" sz="3200" spc="-20">
                <a:latin typeface="+mn-lt"/>
              </a:rPr>
              <a:t> </a:t>
            </a:r>
            <a:r>
              <a:rPr lang="pt-BR" sz="3200" spc="-10">
                <a:latin typeface="+mn-lt"/>
              </a:rPr>
              <a:t>Detalhes</a:t>
            </a:r>
            <a:r>
              <a:rPr lang="pt-BR" sz="3200" spc="-25">
                <a:latin typeface="+mn-lt"/>
              </a:rPr>
              <a:t> </a:t>
            </a:r>
            <a:r>
              <a:rPr lang="pt-BR" sz="3200">
                <a:latin typeface="+mn-lt"/>
              </a:rPr>
              <a:t>do</a:t>
            </a:r>
            <a:r>
              <a:rPr lang="pt-BR" sz="3200" spc="-20">
                <a:latin typeface="+mn-lt"/>
              </a:rPr>
              <a:t> </a:t>
            </a:r>
            <a:r>
              <a:rPr lang="pt-BR" sz="3200" spc="-10">
                <a:latin typeface="+mn-lt"/>
              </a:rPr>
              <a:t>Documento,</a:t>
            </a:r>
            <a:r>
              <a:rPr lang="pt-BR" sz="3200" spc="-25">
                <a:latin typeface="+mn-lt"/>
              </a:rPr>
              <a:t> </a:t>
            </a:r>
            <a:r>
              <a:rPr lang="pt-BR" sz="3200">
                <a:latin typeface="+mn-lt"/>
              </a:rPr>
              <a:t>depois</a:t>
            </a:r>
            <a:r>
              <a:rPr lang="pt-BR" sz="3200" spc="-20">
                <a:latin typeface="+mn-lt"/>
              </a:rPr>
              <a:t> </a:t>
            </a:r>
            <a:r>
              <a:rPr lang="pt-BR" sz="3200">
                <a:latin typeface="+mn-lt"/>
              </a:rPr>
              <a:t>da</a:t>
            </a:r>
            <a:r>
              <a:rPr lang="pt-BR" sz="3200" spc="-20">
                <a:latin typeface="+mn-lt"/>
              </a:rPr>
              <a:t> </a:t>
            </a:r>
            <a:r>
              <a:rPr lang="pt-BR" sz="3200">
                <a:latin typeface="+mn-lt"/>
              </a:rPr>
              <a:t>Nota</a:t>
            </a:r>
            <a:r>
              <a:rPr lang="pt-BR" sz="3200" spc="-25">
                <a:latin typeface="+mn-lt"/>
              </a:rPr>
              <a:t> </a:t>
            </a:r>
            <a:r>
              <a:rPr lang="pt-BR" sz="3200" spc="-10">
                <a:latin typeface="+mn-lt"/>
              </a:rPr>
              <a:t>Fiscal </a:t>
            </a:r>
            <a:r>
              <a:rPr lang="pt-BR" sz="3200">
                <a:latin typeface="+mn-lt"/>
              </a:rPr>
              <a:t>criada</a:t>
            </a:r>
            <a:r>
              <a:rPr lang="pt-BR" sz="3200" spc="-40">
                <a:latin typeface="+mn-lt"/>
              </a:rPr>
              <a:t> </a:t>
            </a:r>
            <a:r>
              <a:rPr lang="pt-BR" sz="3200">
                <a:latin typeface="+mn-lt"/>
              </a:rPr>
              <a:t>você</a:t>
            </a:r>
            <a:r>
              <a:rPr lang="pt-BR" sz="3200" spc="-40">
                <a:latin typeface="+mn-lt"/>
              </a:rPr>
              <a:t> </a:t>
            </a:r>
            <a:r>
              <a:rPr lang="pt-BR" sz="3200">
                <a:latin typeface="+mn-lt"/>
              </a:rPr>
              <a:t>terá</a:t>
            </a:r>
            <a:r>
              <a:rPr lang="pt-BR" sz="3200" spc="-40">
                <a:latin typeface="+mn-lt"/>
              </a:rPr>
              <a:t> </a:t>
            </a:r>
            <a:r>
              <a:rPr lang="pt-BR" sz="3200">
                <a:latin typeface="+mn-lt"/>
              </a:rPr>
              <a:t>acesso</a:t>
            </a:r>
            <a:r>
              <a:rPr lang="pt-BR" sz="3200" spc="-35">
                <a:latin typeface="+mn-lt"/>
              </a:rPr>
              <a:t> </a:t>
            </a:r>
            <a:r>
              <a:rPr lang="pt-BR" sz="3200">
                <a:latin typeface="+mn-lt"/>
              </a:rPr>
              <a:t>a</a:t>
            </a:r>
            <a:r>
              <a:rPr lang="pt-BR" sz="3200" spc="-40">
                <a:latin typeface="+mn-lt"/>
              </a:rPr>
              <a:t> </a:t>
            </a:r>
            <a:r>
              <a:rPr lang="pt-BR" sz="3200">
                <a:latin typeface="+mn-lt"/>
              </a:rPr>
              <a:t>todos</a:t>
            </a:r>
            <a:r>
              <a:rPr lang="pt-BR" sz="3200" spc="-40">
                <a:latin typeface="+mn-lt"/>
              </a:rPr>
              <a:t> </a:t>
            </a:r>
            <a:r>
              <a:rPr lang="pt-BR" sz="3200">
                <a:latin typeface="+mn-lt"/>
              </a:rPr>
              <a:t>os</a:t>
            </a:r>
            <a:r>
              <a:rPr lang="pt-BR" sz="3200" spc="-40">
                <a:latin typeface="+mn-lt"/>
              </a:rPr>
              <a:t> </a:t>
            </a:r>
            <a:r>
              <a:rPr lang="pt-BR" sz="3200" spc="-10">
                <a:latin typeface="+mn-lt"/>
              </a:rPr>
              <a:t>documentos</a:t>
            </a:r>
            <a:r>
              <a:rPr lang="pt-BR" sz="3200" spc="500">
                <a:latin typeface="+mn-lt"/>
              </a:rPr>
              <a:t> </a:t>
            </a:r>
            <a:r>
              <a:rPr lang="pt-BR" sz="3200" spc="-10">
                <a:latin typeface="+mn-lt"/>
              </a:rPr>
              <a:t>criados</a:t>
            </a:r>
            <a:endParaRPr lang="pt-BR" sz="3200" spc="-10" dirty="0">
              <a:latin typeface="+mn-lt"/>
            </a:endParaRP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D41ABF2F-344F-C4C0-A9ED-28210A7BC1D3}"/>
              </a:ext>
            </a:extLst>
          </p:cNvPr>
          <p:cNvSpPr txBox="1">
            <a:spLocks/>
          </p:cNvSpPr>
          <p:nvPr/>
        </p:nvSpPr>
        <p:spPr>
          <a:xfrm>
            <a:off x="9249216" y="6134656"/>
            <a:ext cx="12034903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182840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914201" indent="0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1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828403" indent="0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2742606" indent="0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3656807" indent="0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5028111" indent="-457102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311" indent="-457102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513" indent="-457102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716" indent="-457102" algn="l" defTabSz="18284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pt-BR" sz="2400" spc="-10" dirty="0">
                <a:latin typeface="+mn-lt"/>
              </a:rPr>
              <a:t>Visualização</a:t>
            </a:r>
            <a:r>
              <a:rPr lang="pt-BR" sz="2400" spc="-2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do</a:t>
            </a:r>
            <a:r>
              <a:rPr lang="pt-BR" sz="2400" spc="-20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Documento,</a:t>
            </a:r>
            <a:r>
              <a:rPr lang="pt-BR" sz="2400" spc="-20" dirty="0">
                <a:latin typeface="+mn-lt"/>
              </a:rPr>
              <a:t> </a:t>
            </a:r>
            <a:r>
              <a:rPr lang="pt-BR" sz="2400" b="1" dirty="0">
                <a:latin typeface="+mn-lt"/>
              </a:rPr>
              <a:t>onde</a:t>
            </a:r>
            <a:r>
              <a:rPr lang="pt-BR" sz="2400" b="1" spc="-20" dirty="0">
                <a:latin typeface="+mn-lt"/>
              </a:rPr>
              <a:t> </a:t>
            </a:r>
            <a:r>
              <a:rPr lang="pt-BR" sz="2400" b="1" dirty="0">
                <a:latin typeface="+mn-lt"/>
              </a:rPr>
              <a:t>é</a:t>
            </a:r>
            <a:r>
              <a:rPr lang="pt-BR" sz="2400" b="1" spc="-20" dirty="0">
                <a:latin typeface="+mn-lt"/>
              </a:rPr>
              <a:t> </a:t>
            </a:r>
            <a:r>
              <a:rPr lang="pt-BR" sz="2400" b="1" spc="-10" dirty="0">
                <a:latin typeface="+mn-lt"/>
              </a:rPr>
              <a:t>possível</a:t>
            </a:r>
            <a:r>
              <a:rPr lang="pt-BR" sz="2400" b="1" spc="-20" dirty="0">
                <a:latin typeface="+mn-lt"/>
              </a:rPr>
              <a:t> </a:t>
            </a:r>
            <a:r>
              <a:rPr lang="pt-BR" sz="2400" b="1" dirty="0">
                <a:latin typeface="+mn-lt"/>
              </a:rPr>
              <a:t>você</a:t>
            </a:r>
            <a:r>
              <a:rPr lang="pt-BR" sz="2400" b="1" spc="-20" dirty="0">
                <a:latin typeface="+mn-lt"/>
              </a:rPr>
              <a:t> </a:t>
            </a:r>
            <a:r>
              <a:rPr lang="pt-BR" sz="2400" b="1" spc="-10" dirty="0">
                <a:latin typeface="+mn-lt"/>
              </a:rPr>
              <a:t>gerar</a:t>
            </a:r>
            <a:r>
              <a:rPr lang="pt-BR" sz="2400" b="1" spc="-20" dirty="0">
                <a:latin typeface="+mn-lt"/>
              </a:rPr>
              <a:t> </a:t>
            </a:r>
            <a:r>
              <a:rPr lang="pt-BR" sz="2400" b="1" dirty="0">
                <a:latin typeface="+mn-lt"/>
              </a:rPr>
              <a:t>a </a:t>
            </a:r>
            <a:r>
              <a:rPr lang="pt-BR" sz="2400" b="1" spc="-10" dirty="0">
                <a:latin typeface="+mn-lt"/>
              </a:rPr>
              <a:t>DANFE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pt-BR" sz="2400" spc="-10" dirty="0">
                <a:latin typeface="+mn-lt"/>
              </a:rPr>
              <a:t>Exibição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do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QR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CODE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da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Nota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Fiscal.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pt-BR" sz="2400" dirty="0">
                <a:latin typeface="+mn-lt"/>
              </a:rPr>
              <a:t>Botão</a:t>
            </a:r>
            <a:r>
              <a:rPr lang="pt-BR" sz="2400" spc="-3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para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compartilhar</a:t>
            </a:r>
            <a:r>
              <a:rPr lang="pt-BR" sz="2400" spc="-3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o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link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de</a:t>
            </a:r>
            <a:r>
              <a:rPr lang="pt-BR" sz="2400" spc="-3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acesso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ao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Documento.</a:t>
            </a:r>
          </a:p>
          <a:p>
            <a:pPr marL="12700" marR="916305">
              <a:lnSpc>
                <a:spcPct val="100000"/>
              </a:lnSpc>
              <a:spcBef>
                <a:spcPts val="1200"/>
              </a:spcBef>
            </a:pPr>
            <a:r>
              <a:rPr lang="pt-BR" sz="2400" dirty="0">
                <a:latin typeface="+mn-lt"/>
              </a:rPr>
              <a:t>Botão</a:t>
            </a:r>
            <a:r>
              <a:rPr lang="pt-BR" sz="2400" spc="-4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para</a:t>
            </a:r>
            <a:r>
              <a:rPr lang="pt-BR" sz="2400" spc="-3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Gerar</a:t>
            </a:r>
            <a:r>
              <a:rPr lang="pt-BR" sz="2400" spc="-4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guia</a:t>
            </a:r>
            <a:r>
              <a:rPr lang="pt-BR" sz="2400" spc="-3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de</a:t>
            </a:r>
            <a:r>
              <a:rPr lang="pt-BR" sz="2400" spc="-4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ICMS</a:t>
            </a:r>
            <a:r>
              <a:rPr lang="pt-BR" sz="2400" spc="-35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(GNRE),</a:t>
            </a:r>
            <a:r>
              <a:rPr lang="pt-BR" sz="2400" spc="-40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disponível </a:t>
            </a:r>
            <a:r>
              <a:rPr lang="pt-BR" sz="2400" dirty="0">
                <a:latin typeface="+mn-lt"/>
              </a:rPr>
              <a:t>quando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a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operação</a:t>
            </a:r>
            <a:r>
              <a:rPr lang="pt-BR" sz="2400" spc="-2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é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tributada.</a:t>
            </a:r>
          </a:p>
          <a:p>
            <a:pPr marL="12700" marR="315595">
              <a:lnSpc>
                <a:spcPct val="100000"/>
              </a:lnSpc>
              <a:spcBef>
                <a:spcPts val="1200"/>
              </a:spcBef>
            </a:pPr>
            <a:r>
              <a:rPr lang="pt-BR" sz="2400" dirty="0">
                <a:latin typeface="+mn-lt"/>
              </a:rPr>
              <a:t>Botão</a:t>
            </a:r>
            <a:r>
              <a:rPr lang="pt-BR" sz="2400" spc="-4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para</a:t>
            </a:r>
            <a:r>
              <a:rPr lang="pt-BR" sz="2400" spc="-4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iniciar</a:t>
            </a:r>
            <a:r>
              <a:rPr lang="pt-BR" sz="2400" spc="-3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o</a:t>
            </a:r>
            <a:r>
              <a:rPr lang="pt-BR" sz="2400" spc="-40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preenchimento</a:t>
            </a:r>
            <a:r>
              <a:rPr lang="pt-BR" sz="2400" spc="-4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de</a:t>
            </a:r>
            <a:r>
              <a:rPr lang="pt-BR" sz="2400" spc="-3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uma</a:t>
            </a:r>
            <a:r>
              <a:rPr lang="pt-BR" sz="2400" spc="-4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nota</a:t>
            </a:r>
            <a:r>
              <a:rPr lang="pt-BR" sz="2400" spc="-4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nota</a:t>
            </a:r>
            <a:r>
              <a:rPr lang="pt-BR" sz="2400" spc="-35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fiscal copiando</a:t>
            </a:r>
            <a:r>
              <a:rPr lang="pt-BR" sz="2400" spc="-3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os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dados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do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mesmo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Documento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já</a:t>
            </a:r>
            <a:r>
              <a:rPr lang="pt-BR" sz="2400" spc="-25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criado.</a:t>
            </a:r>
          </a:p>
          <a:p>
            <a:pPr marL="12700" marR="69215" algn="just">
              <a:lnSpc>
                <a:spcPct val="100000"/>
              </a:lnSpc>
              <a:spcBef>
                <a:spcPts val="1200"/>
              </a:spcBef>
            </a:pPr>
            <a:r>
              <a:rPr lang="pt-BR" sz="2400" dirty="0">
                <a:latin typeface="+mn-lt"/>
                <a:cs typeface="Calibri"/>
              </a:rPr>
              <a:t>*Dica:</a:t>
            </a:r>
            <a:r>
              <a:rPr lang="pt-BR" sz="2400" spc="-20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agora</a:t>
            </a:r>
            <a:r>
              <a:rPr lang="pt-BR" sz="2400" spc="-20" dirty="0">
                <a:latin typeface="+mn-lt"/>
                <a:cs typeface="Calibri"/>
              </a:rPr>
              <a:t> </a:t>
            </a:r>
            <a:r>
              <a:rPr lang="pt-BR" sz="2400" spc="-10" dirty="0">
                <a:latin typeface="+mn-lt"/>
                <a:cs typeface="Calibri"/>
              </a:rPr>
              <a:t>quando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spc="-10" dirty="0">
                <a:latin typeface="+mn-lt"/>
                <a:cs typeface="Calibri"/>
              </a:rPr>
              <a:t>precisar</a:t>
            </a:r>
            <a:r>
              <a:rPr lang="pt-BR" sz="2400" spc="-20" dirty="0">
                <a:latin typeface="+mn-lt"/>
                <a:cs typeface="Calibri"/>
              </a:rPr>
              <a:t> </a:t>
            </a:r>
            <a:r>
              <a:rPr lang="pt-BR" sz="2400" spc="-10" dirty="0">
                <a:latin typeface="+mn-lt"/>
                <a:cs typeface="Calibri"/>
              </a:rPr>
              <a:t>emitir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uma </a:t>
            </a:r>
            <a:r>
              <a:rPr lang="pt-BR" sz="2400" dirty="0">
                <a:latin typeface="+mn-lt"/>
              </a:rPr>
              <a:t>nova</a:t>
            </a:r>
            <a:r>
              <a:rPr lang="pt-BR" sz="2400" spc="-1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nota</a:t>
            </a:r>
            <a:r>
              <a:rPr lang="pt-BR" sz="2400" spc="-2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com</a:t>
            </a:r>
            <a:r>
              <a:rPr lang="pt-BR" sz="2400" spc="-1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as</a:t>
            </a:r>
            <a:r>
              <a:rPr lang="pt-BR" sz="2400" spc="-20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mesmas</a:t>
            </a:r>
            <a:r>
              <a:rPr lang="pt-BR" sz="2400" spc="-15" dirty="0">
                <a:latin typeface="+mn-lt"/>
              </a:rPr>
              <a:t> </a:t>
            </a:r>
            <a:r>
              <a:rPr lang="pt-BR" sz="2400" spc="-10" dirty="0">
                <a:latin typeface="+mn-lt"/>
              </a:rPr>
              <a:t>características</a:t>
            </a:r>
            <a:r>
              <a:rPr lang="pt-BR" sz="2400" spc="-10" dirty="0">
                <a:latin typeface="+mn-lt"/>
                <a:cs typeface="Calibri"/>
              </a:rPr>
              <a:t>,</a:t>
            </a:r>
            <a:r>
              <a:rPr lang="pt-BR" sz="2400" spc="-20" dirty="0">
                <a:latin typeface="+mn-lt"/>
                <a:cs typeface="Calibri"/>
              </a:rPr>
              <a:t> </a:t>
            </a:r>
            <a:r>
              <a:rPr lang="pt-BR" sz="2400" spc="-50" dirty="0">
                <a:latin typeface="+mn-lt"/>
                <a:cs typeface="Calibri"/>
              </a:rPr>
              <a:t>é</a:t>
            </a:r>
            <a:r>
              <a:rPr lang="pt-BR" sz="2400" spc="500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só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abrir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uma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nota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aqui,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spc="-10" dirty="0">
                <a:latin typeface="+mn-lt"/>
                <a:cs typeface="Calibri"/>
              </a:rPr>
              <a:t>selecionar</a:t>
            </a:r>
            <a:r>
              <a:rPr lang="pt-BR" sz="2400" dirty="0">
                <a:latin typeface="+mn-lt"/>
                <a:cs typeface="Calibri"/>
              </a:rPr>
              <a:t> </a:t>
            </a:r>
            <a:r>
              <a:rPr lang="pt-BR" sz="2400" spc="-10" dirty="0">
                <a:latin typeface="+mn-lt"/>
              </a:rPr>
              <a:t>COPIAR</a:t>
            </a:r>
            <a:r>
              <a:rPr lang="pt-BR" sz="2400" spc="-1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a</a:t>
            </a:r>
            <a:r>
              <a:rPr lang="pt-BR" sz="2400" spc="-15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NFF</a:t>
            </a:r>
            <a:r>
              <a:rPr lang="pt-BR" sz="2400" spc="-5" dirty="0">
                <a:latin typeface="+mn-lt"/>
              </a:rPr>
              <a:t> </a:t>
            </a:r>
            <a:r>
              <a:rPr lang="pt-BR" sz="2400" dirty="0">
                <a:latin typeface="+mn-lt"/>
                <a:cs typeface="Calibri"/>
              </a:rPr>
              <a:t>para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spc="-10" dirty="0">
                <a:latin typeface="+mn-lt"/>
                <a:cs typeface="Calibri"/>
              </a:rPr>
              <a:t>iniciar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o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spc="-10" dirty="0">
                <a:latin typeface="+mn-lt"/>
                <a:cs typeface="Calibri"/>
              </a:rPr>
              <a:t>preenchimento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de</a:t>
            </a:r>
            <a:r>
              <a:rPr lang="pt-BR" sz="2400" spc="-15" dirty="0">
                <a:latin typeface="+mn-lt"/>
                <a:cs typeface="Calibri"/>
              </a:rPr>
              <a:t> </a:t>
            </a:r>
            <a:r>
              <a:rPr lang="pt-BR" sz="2400" spc="-25" dirty="0">
                <a:latin typeface="+mn-lt"/>
                <a:cs typeface="Calibri"/>
              </a:rPr>
              <a:t>uma</a:t>
            </a:r>
            <a:r>
              <a:rPr lang="pt-BR" sz="2400" spc="500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nova</a:t>
            </a:r>
            <a:r>
              <a:rPr lang="pt-BR" sz="2400" spc="-25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nota</a:t>
            </a:r>
            <a:r>
              <a:rPr lang="pt-BR" sz="2400" spc="-20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e</a:t>
            </a:r>
            <a:r>
              <a:rPr lang="pt-BR" sz="2400" spc="-20" dirty="0">
                <a:latin typeface="+mn-lt"/>
                <a:cs typeface="Calibri"/>
              </a:rPr>
              <a:t> </a:t>
            </a:r>
            <a:r>
              <a:rPr lang="pt-BR" sz="2400" spc="-10" dirty="0">
                <a:latin typeface="+mn-lt"/>
                <a:cs typeface="Calibri"/>
              </a:rPr>
              <a:t>alterar</a:t>
            </a:r>
            <a:r>
              <a:rPr lang="pt-BR" sz="2400" spc="-20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o</a:t>
            </a:r>
            <a:r>
              <a:rPr lang="pt-BR" sz="2400" spc="-25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que</a:t>
            </a:r>
            <a:r>
              <a:rPr lang="pt-BR" sz="2400" spc="-20" dirty="0">
                <a:latin typeface="+mn-lt"/>
                <a:cs typeface="Calibri"/>
              </a:rPr>
              <a:t> </a:t>
            </a:r>
            <a:r>
              <a:rPr lang="pt-BR" sz="2400" dirty="0">
                <a:latin typeface="+mn-lt"/>
                <a:cs typeface="Calibri"/>
              </a:rPr>
              <a:t>for</a:t>
            </a:r>
            <a:r>
              <a:rPr lang="pt-BR" sz="2400" spc="-20" dirty="0">
                <a:latin typeface="+mn-lt"/>
                <a:cs typeface="Calibri"/>
              </a:rPr>
              <a:t> </a:t>
            </a:r>
            <a:r>
              <a:rPr lang="pt-BR" sz="2400" spc="-10" dirty="0">
                <a:latin typeface="+mn-lt"/>
                <a:cs typeface="Calibri"/>
              </a:rPr>
              <a:t>necessário.</a:t>
            </a:r>
            <a:endParaRPr lang="pt-BR" sz="2400" dirty="0">
              <a:latin typeface="+mn-lt"/>
              <a:cs typeface="Calibri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15BD9AB7-A7A4-764E-1C72-460C89B154CF}"/>
              </a:ext>
            </a:extLst>
          </p:cNvPr>
          <p:cNvSpPr/>
          <p:nvPr/>
        </p:nvSpPr>
        <p:spPr>
          <a:xfrm>
            <a:off x="5975730" y="7897859"/>
            <a:ext cx="2848612" cy="355321"/>
          </a:xfrm>
          <a:custGeom>
            <a:avLst/>
            <a:gdLst/>
            <a:ahLst/>
            <a:cxnLst/>
            <a:rect l="l" t="t" r="r" b="b"/>
            <a:pathLst>
              <a:path w="1602739" h="193675">
                <a:moveTo>
                  <a:pt x="1602299" y="144899"/>
                </a:moveTo>
                <a:lnTo>
                  <a:pt x="96599" y="144899"/>
                </a:lnTo>
                <a:lnTo>
                  <a:pt x="96599" y="193199"/>
                </a:lnTo>
                <a:lnTo>
                  <a:pt x="0" y="96599"/>
                </a:lnTo>
                <a:lnTo>
                  <a:pt x="96599" y="0"/>
                </a:lnTo>
                <a:lnTo>
                  <a:pt x="96599" y="48299"/>
                </a:lnTo>
                <a:lnTo>
                  <a:pt x="1602299" y="48299"/>
                </a:lnTo>
                <a:lnTo>
                  <a:pt x="1602299" y="144899"/>
                </a:lnTo>
                <a:close/>
              </a:path>
            </a:pathLst>
          </a:custGeom>
          <a:solidFill>
            <a:srgbClr val="000000"/>
          </a:solidFill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C54DE4D3-43BD-1095-F2C2-D8531EB89B9A}"/>
              </a:ext>
            </a:extLst>
          </p:cNvPr>
          <p:cNvSpPr txBox="1"/>
          <p:nvPr/>
        </p:nvSpPr>
        <p:spPr>
          <a:xfrm>
            <a:off x="8809819" y="10445061"/>
            <a:ext cx="9102439" cy="11310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L="66675" marR="313690">
              <a:lnSpc>
                <a:spcPct val="100000"/>
              </a:lnSpc>
              <a:spcBef>
                <a:spcPts val="180"/>
              </a:spcBef>
            </a:pPr>
            <a:r>
              <a:rPr sz="2400" b="1" dirty="0">
                <a:latin typeface="Calibri"/>
                <a:cs typeface="Calibri"/>
              </a:rPr>
              <a:t>Botão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cancelamento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Documento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(tempo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máximo </a:t>
            </a:r>
            <a:r>
              <a:rPr sz="2400" b="1" dirty="0">
                <a:latin typeface="Calibri"/>
                <a:cs typeface="Calibri"/>
              </a:rPr>
              <a:t>para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cancelamento,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prazo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lang="pt-BR" sz="2400" b="1" u="sng" spc="-25" dirty="0">
                <a:latin typeface="Calibri"/>
                <a:cs typeface="Calibri"/>
              </a:rPr>
              <a:t>168</a:t>
            </a:r>
            <a:r>
              <a:rPr sz="2400" b="1" u="sng" spc="-25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horas</a:t>
            </a:r>
            <a:r>
              <a:rPr lang="pt-BR" sz="2400" b="1" u="sng" dirty="0">
                <a:latin typeface="Calibri"/>
                <a:cs typeface="Calibri"/>
              </a:rPr>
              <a:t> (07 dias)</a:t>
            </a:r>
            <a:r>
              <a:rPr sz="2400" b="1" u="sng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depois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emitido</a:t>
            </a:r>
            <a:r>
              <a:rPr lang="pt-BR" sz="2400" b="1" spc="-10" dirty="0">
                <a:latin typeface="Calibri"/>
                <a:cs typeface="Calibri"/>
              </a:rPr>
              <a:t>/autorizado a NFF</a:t>
            </a:r>
            <a:r>
              <a:rPr sz="2400" b="1" spc="-10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957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FBCAF45-1C1D-BE97-E97A-3FA07AC86E68}"/>
              </a:ext>
            </a:extLst>
          </p:cNvPr>
          <p:cNvSpPr txBox="1">
            <a:spLocks/>
          </p:cNvSpPr>
          <p:nvPr/>
        </p:nvSpPr>
        <p:spPr>
          <a:xfrm>
            <a:off x="4476660" y="752131"/>
            <a:ext cx="7362911" cy="763531"/>
          </a:xfrm>
          <a:prstGeom prst="rect">
            <a:avLst/>
          </a:prstGeom>
        </p:spPr>
        <p:txBody>
          <a:bodyPr vert="horz" wrap="square" lIns="0" tIns="268467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2666365">
              <a:lnSpc>
                <a:spcPct val="100000"/>
              </a:lnSpc>
              <a:spcBef>
                <a:spcPts val="100"/>
              </a:spcBef>
            </a:pPr>
            <a:r>
              <a:rPr lang="pt-BR" sz="3200" b="1" spc="-10">
                <a:latin typeface="+mn-lt"/>
              </a:rPr>
              <a:t>EMISSÃO</a:t>
            </a:r>
            <a:r>
              <a:rPr lang="pt-BR" sz="3200" b="1" spc="-50">
                <a:latin typeface="+mn-lt"/>
              </a:rPr>
              <a:t> </a:t>
            </a:r>
            <a:r>
              <a:rPr lang="pt-BR" sz="3200" b="1" spc="-10">
                <a:latin typeface="+mn-lt"/>
              </a:rPr>
              <a:t>OFFLINE</a:t>
            </a:r>
            <a:endParaRPr lang="pt-BR" sz="3200" b="1" spc="-10" dirty="0">
              <a:latin typeface="+mn-l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2C7483F-1BB5-9C1B-8EB8-7E21F9690F38}"/>
              </a:ext>
            </a:extLst>
          </p:cNvPr>
          <p:cNvSpPr txBox="1"/>
          <p:nvPr/>
        </p:nvSpPr>
        <p:spPr>
          <a:xfrm>
            <a:off x="2231565" y="3392731"/>
            <a:ext cx="16850529" cy="551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NFF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possibilita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aplicativo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quando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dispositivo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estiver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internet,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fazendo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emissão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OFFLINE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nota </a:t>
            </a:r>
            <a:r>
              <a:rPr sz="3200" dirty="0">
                <a:latin typeface="Calibri"/>
                <a:cs typeface="Calibri"/>
              </a:rPr>
              <a:t>fiscal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produtor.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Quando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emissão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offline,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efetiva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autorização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nota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ocorre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forma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automática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quando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o </a:t>
            </a:r>
            <a:r>
              <a:rPr sz="3200" spc="-10" dirty="0">
                <a:latin typeface="Calibri"/>
                <a:cs typeface="Calibri"/>
              </a:rPr>
              <a:t>dispositivo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conectado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à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internet,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sendo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possível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exclusão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uma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nota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emissão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offline.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cadastramento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produtos,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destinatários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transportadores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poderá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feito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apenas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forma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online,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conectado </a:t>
            </a:r>
            <a:r>
              <a:rPr sz="3200" b="1" dirty="0">
                <a:latin typeface="Calibri"/>
                <a:cs typeface="Calibri"/>
              </a:rPr>
              <a:t>à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internet.</a:t>
            </a:r>
            <a:endParaRPr sz="3200" dirty="0">
              <a:latin typeface="Calibri"/>
              <a:cs typeface="Calibri"/>
            </a:endParaRPr>
          </a:p>
          <a:p>
            <a:pPr marL="12700" marR="209550">
              <a:lnSpc>
                <a:spcPct val="100000"/>
              </a:lnSpc>
              <a:spcBef>
                <a:spcPts val="1440"/>
              </a:spcBef>
            </a:pPr>
            <a:r>
              <a:rPr sz="3200" spc="-10" dirty="0">
                <a:latin typeface="Calibri"/>
                <a:cs typeface="Calibri"/>
              </a:rPr>
              <a:t>Para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fazer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emissão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offline,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produtor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deve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b="1" u="sng" dirty="0">
                <a:latin typeface="Calibri"/>
                <a:cs typeface="Calibri"/>
              </a:rPr>
              <a:t>fazer</a:t>
            </a:r>
            <a:r>
              <a:rPr sz="3200" b="1" u="sng" spc="-30" dirty="0">
                <a:latin typeface="Calibri"/>
                <a:cs typeface="Calibri"/>
              </a:rPr>
              <a:t> </a:t>
            </a:r>
            <a:r>
              <a:rPr sz="3200" b="1" u="sng" dirty="0">
                <a:latin typeface="Calibri"/>
                <a:cs typeface="Calibri"/>
              </a:rPr>
              <a:t>o</a:t>
            </a:r>
            <a:r>
              <a:rPr sz="3200" b="1" u="sng" spc="-25" dirty="0">
                <a:latin typeface="Calibri"/>
                <a:cs typeface="Calibri"/>
              </a:rPr>
              <a:t> </a:t>
            </a:r>
            <a:r>
              <a:rPr sz="3200" b="1" u="sng" dirty="0">
                <a:latin typeface="Calibri"/>
                <a:cs typeface="Calibri"/>
              </a:rPr>
              <a:t>login</a:t>
            </a:r>
            <a:r>
              <a:rPr sz="3200" b="1" u="sng" spc="-30" dirty="0">
                <a:latin typeface="Calibri"/>
                <a:cs typeface="Calibri"/>
              </a:rPr>
              <a:t> </a:t>
            </a:r>
            <a:r>
              <a:rPr sz="3200" b="1" u="sng" dirty="0">
                <a:latin typeface="Calibri"/>
                <a:cs typeface="Calibri"/>
              </a:rPr>
              <a:t>no</a:t>
            </a:r>
            <a:r>
              <a:rPr sz="3200" b="1" u="sng" spc="-30" dirty="0">
                <a:latin typeface="Calibri"/>
                <a:cs typeface="Calibri"/>
              </a:rPr>
              <a:t> </a:t>
            </a:r>
            <a:r>
              <a:rPr sz="3200" b="1" u="sng" spc="-10" dirty="0">
                <a:latin typeface="Calibri"/>
                <a:cs typeface="Calibri"/>
              </a:rPr>
              <a:t>aplicativo</a:t>
            </a:r>
            <a:r>
              <a:rPr sz="3200" b="1" u="sng" spc="-25" dirty="0">
                <a:latin typeface="Calibri"/>
                <a:cs typeface="Calibri"/>
              </a:rPr>
              <a:t> </a:t>
            </a:r>
            <a:r>
              <a:rPr sz="3200" b="1" u="sng" dirty="0">
                <a:latin typeface="Calibri"/>
                <a:cs typeface="Calibri"/>
              </a:rPr>
              <a:t>em</a:t>
            </a:r>
            <a:r>
              <a:rPr sz="3200" b="1" u="sng" spc="-30" dirty="0">
                <a:latin typeface="Calibri"/>
                <a:cs typeface="Calibri"/>
              </a:rPr>
              <a:t> </a:t>
            </a:r>
            <a:r>
              <a:rPr sz="3200" b="1" u="sng" dirty="0">
                <a:latin typeface="Calibri"/>
                <a:cs typeface="Calibri"/>
              </a:rPr>
              <a:t>local</a:t>
            </a:r>
            <a:r>
              <a:rPr sz="3200" b="1" u="sng" spc="-30" dirty="0">
                <a:latin typeface="Calibri"/>
                <a:cs typeface="Calibri"/>
              </a:rPr>
              <a:t> </a:t>
            </a:r>
            <a:r>
              <a:rPr sz="3200" b="1" u="sng" dirty="0">
                <a:latin typeface="Calibri"/>
                <a:cs typeface="Calibri"/>
              </a:rPr>
              <a:t>com</a:t>
            </a:r>
            <a:r>
              <a:rPr sz="3200" b="1" u="sng" spc="-30" dirty="0">
                <a:latin typeface="Calibri"/>
                <a:cs typeface="Calibri"/>
              </a:rPr>
              <a:t> </a:t>
            </a:r>
            <a:r>
              <a:rPr sz="3200" b="1" u="sng" spc="-10" dirty="0">
                <a:latin typeface="Calibri"/>
                <a:cs typeface="Calibri"/>
              </a:rPr>
              <a:t>internet</a:t>
            </a:r>
            <a:r>
              <a:rPr sz="3200" b="1" u="sng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cadastrar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os </a:t>
            </a:r>
            <a:r>
              <a:rPr sz="3200" b="1" spc="-10" dirty="0">
                <a:latin typeface="Calibri"/>
                <a:cs typeface="Calibri"/>
              </a:rPr>
              <a:t>produtos,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destinatários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transportadores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antes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dirigir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área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sem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internet.</a:t>
            </a:r>
            <a:endParaRPr sz="3200" dirty="0">
              <a:latin typeface="Calibri"/>
              <a:cs typeface="Calibri"/>
            </a:endParaRPr>
          </a:p>
          <a:p>
            <a:pPr marL="12700" marR="220345">
              <a:lnSpc>
                <a:spcPct val="100000"/>
              </a:lnSpc>
              <a:spcBef>
                <a:spcPts val="1680"/>
              </a:spcBef>
            </a:pPr>
            <a:r>
              <a:rPr sz="3200" b="1" dirty="0">
                <a:latin typeface="Calibri"/>
                <a:cs typeface="Calibri"/>
              </a:rPr>
              <a:t>É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recomendado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que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sempre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que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for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dirigir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área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sem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internet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produtor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efetue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login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aplicativo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para</a:t>
            </a:r>
            <a:r>
              <a:rPr sz="3200" b="1" spc="-25" dirty="0">
                <a:latin typeface="Calibri"/>
                <a:cs typeface="Calibri"/>
              </a:rPr>
              <a:t> se </a:t>
            </a:r>
            <a:r>
              <a:rPr sz="3200" b="1" spc="-10" dirty="0">
                <a:latin typeface="Calibri"/>
                <a:cs typeface="Calibri"/>
              </a:rPr>
              <a:t>certificar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que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sua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sessão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uso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não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tenha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expirado.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515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C5BBA32D-123D-BDF8-D314-B23B7D93F949}"/>
              </a:ext>
            </a:extLst>
          </p:cNvPr>
          <p:cNvSpPr txBox="1">
            <a:spLocks/>
          </p:cNvSpPr>
          <p:nvPr/>
        </p:nvSpPr>
        <p:spPr>
          <a:xfrm>
            <a:off x="5566159" y="752131"/>
            <a:ext cx="7362911" cy="763531"/>
          </a:xfrm>
          <a:prstGeom prst="rect">
            <a:avLst/>
          </a:prstGeom>
        </p:spPr>
        <p:txBody>
          <a:bodyPr vert="horz" wrap="square" lIns="0" tIns="268467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2666365">
              <a:lnSpc>
                <a:spcPct val="100000"/>
              </a:lnSpc>
              <a:spcBef>
                <a:spcPts val="100"/>
              </a:spcBef>
            </a:pPr>
            <a:r>
              <a:rPr lang="pt-BR" sz="3200" b="1" spc="-10">
                <a:latin typeface="+mn-lt"/>
              </a:rPr>
              <a:t>EMISSÃO</a:t>
            </a:r>
            <a:r>
              <a:rPr lang="pt-BR" sz="3200" b="1" spc="-50">
                <a:latin typeface="+mn-lt"/>
              </a:rPr>
              <a:t> </a:t>
            </a:r>
            <a:r>
              <a:rPr lang="pt-BR" sz="3200" b="1" spc="-10">
                <a:latin typeface="+mn-lt"/>
              </a:rPr>
              <a:t>OFFLINE</a:t>
            </a:r>
            <a:endParaRPr lang="pt-BR" sz="3200" b="1" spc="-1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EF73A94-1DEA-CB5B-33E1-07C0E7B86ACF}"/>
              </a:ext>
            </a:extLst>
          </p:cNvPr>
          <p:cNvSpPr txBox="1"/>
          <p:nvPr/>
        </p:nvSpPr>
        <p:spPr>
          <a:xfrm>
            <a:off x="3383003" y="3599815"/>
            <a:ext cx="16519788" cy="5865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117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aplicativo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não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permitirá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início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nova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solicitação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emissão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offline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quando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houver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sido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atingido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um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dos </a:t>
            </a:r>
            <a:r>
              <a:rPr sz="3200" spc="-10" dirty="0">
                <a:latin typeface="Calibri"/>
                <a:cs typeface="Calibri"/>
              </a:rPr>
              <a:t>seguintes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limites: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9060" algn="l"/>
              </a:tabLst>
            </a:pPr>
            <a:r>
              <a:rPr lang="pt-BR" sz="3200" b="1" dirty="0">
                <a:latin typeface="Calibri"/>
                <a:cs typeface="Calibri"/>
              </a:rPr>
              <a:t>I </a:t>
            </a:r>
            <a:r>
              <a:rPr sz="3200" b="1" dirty="0">
                <a:latin typeface="Calibri"/>
                <a:cs typeface="Calibri"/>
              </a:rPr>
              <a:t>-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limite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temporal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houver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solicitação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emissão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ainda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não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transmitida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há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mais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168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horas</a:t>
            </a:r>
            <a:r>
              <a:rPr sz="3200" spc="-10" dirty="0">
                <a:latin typeface="Calibri"/>
                <a:cs typeface="Calibri"/>
              </a:rPr>
              <a:t>;</a:t>
            </a:r>
            <a:endParaRPr sz="3200" dirty="0">
              <a:latin typeface="Calibri"/>
              <a:cs typeface="Calibri"/>
            </a:endParaRPr>
          </a:p>
          <a:p>
            <a:pPr marL="12700" marR="172720">
              <a:lnSpc>
                <a:spcPct val="100000"/>
              </a:lnSpc>
              <a:tabLst>
                <a:tab pos="145415" algn="l"/>
              </a:tabLst>
            </a:pPr>
            <a:r>
              <a:rPr lang="pt-BR" sz="3200" b="1" dirty="0">
                <a:latin typeface="Calibri"/>
                <a:cs typeface="Calibri"/>
              </a:rPr>
              <a:t>II </a:t>
            </a:r>
            <a:r>
              <a:rPr sz="3200" b="1" dirty="0">
                <a:latin typeface="Calibri"/>
                <a:cs typeface="Calibri"/>
              </a:rPr>
              <a:t>–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volume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financeiro: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solicitações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emissão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ainda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transmitidas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cujos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valores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totais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operação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somados representem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total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superior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R$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lang="pt-BR" sz="3200" b="1" spc="-10" dirty="0">
                <a:latin typeface="Calibri"/>
                <a:cs typeface="Calibri"/>
              </a:rPr>
              <a:t>30</a:t>
            </a:r>
            <a:r>
              <a:rPr sz="3200" b="1" spc="-10" dirty="0">
                <a:latin typeface="Calibri"/>
                <a:cs typeface="Calibri"/>
              </a:rPr>
              <a:t>0.000,00 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operações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saída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mercadorias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promovidas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 err="1">
                <a:latin typeface="Calibri"/>
                <a:cs typeface="Calibri"/>
              </a:rPr>
              <a:t>por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produtore</a:t>
            </a:r>
            <a:r>
              <a:rPr lang="pt-BR" sz="3200" spc="-1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 prim</a:t>
            </a:r>
            <a:r>
              <a:rPr lang="pt-BR" sz="3200" spc="-10" dirty="0">
                <a:latin typeface="Calibri"/>
                <a:cs typeface="Calibri"/>
              </a:rPr>
              <a:t>á</a:t>
            </a:r>
            <a:r>
              <a:rPr sz="3200" spc="-10" dirty="0" err="1">
                <a:latin typeface="Calibri"/>
                <a:cs typeface="Calibri"/>
              </a:rPr>
              <a:t>rios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lang="pt-BR" sz="3200" spc="-10" dirty="0">
              <a:latin typeface="Calibri"/>
              <a:cs typeface="Calibri"/>
            </a:endParaRPr>
          </a:p>
          <a:p>
            <a:pPr marL="12700" marR="172720">
              <a:lnSpc>
                <a:spcPct val="100000"/>
              </a:lnSpc>
              <a:tabLst>
                <a:tab pos="145415" algn="l"/>
              </a:tabLst>
            </a:pPr>
            <a:r>
              <a:rPr lang="pt-BR" sz="3200" spc="-10" dirty="0">
                <a:latin typeface="Calibri"/>
                <a:cs typeface="Calibri"/>
              </a:rPr>
              <a:t>III – </a:t>
            </a:r>
            <a:r>
              <a:rPr lang="pt-BR" sz="3200" b="1" spc="-10" dirty="0">
                <a:latin typeface="Calibri"/>
                <a:cs typeface="Calibri"/>
              </a:rPr>
              <a:t>número de solicitações não transmitidas: 30 operações </a:t>
            </a:r>
            <a:r>
              <a:rPr lang="pt-BR" sz="3200" spc="-10" dirty="0">
                <a:latin typeface="Calibri"/>
                <a:cs typeface="Calibri"/>
              </a:rPr>
              <a:t>promovidas por produtor primário.</a:t>
            </a:r>
            <a:endParaRPr sz="3200" b="1" dirty="0">
              <a:latin typeface="Calibri"/>
              <a:cs typeface="Calibri"/>
            </a:endParaRPr>
          </a:p>
          <a:p>
            <a:pPr marL="12700" marR="528955">
              <a:lnSpc>
                <a:spcPct val="100000"/>
              </a:lnSpc>
              <a:tabLst>
                <a:tab pos="192405" algn="l"/>
              </a:tabLst>
            </a:pP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desinstalação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aplicativo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dispositivo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móvel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não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apaga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dados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relativos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às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solicitações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emissão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ainda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não </a:t>
            </a:r>
            <a:r>
              <a:rPr sz="3200" spc="-10" dirty="0">
                <a:latin typeface="Calibri"/>
                <a:cs typeface="Calibri"/>
              </a:rPr>
              <a:t>transmitidas.</a:t>
            </a:r>
            <a:endParaRPr sz="3200" dirty="0">
              <a:latin typeface="Calibri"/>
              <a:cs typeface="Calibri"/>
            </a:endParaRPr>
          </a:p>
          <a:p>
            <a:pPr marL="12700" marR="3987165">
              <a:lnSpc>
                <a:spcPct val="100000"/>
              </a:lnSpc>
              <a:spcBef>
                <a:spcPts val="1689"/>
              </a:spcBef>
            </a:pP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05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8998D524-C103-5E99-3CE2-C6F249F8A15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8497" y="459658"/>
            <a:ext cx="7066550" cy="11225895"/>
          </a:xfrm>
          <a:prstGeom prst="rect">
            <a:avLst/>
          </a:prstGeom>
        </p:spPr>
      </p:pic>
      <p:grpSp>
        <p:nvGrpSpPr>
          <p:cNvPr id="3" name="object 4">
            <a:extLst>
              <a:ext uri="{FF2B5EF4-FFF2-40B4-BE49-F238E27FC236}">
                <a16:creationId xmlns:a16="http://schemas.microsoft.com/office/drawing/2014/main" id="{64EFC0BE-F1A8-3979-A864-80D8DBDB09FE}"/>
              </a:ext>
            </a:extLst>
          </p:cNvPr>
          <p:cNvGrpSpPr/>
          <p:nvPr/>
        </p:nvGrpSpPr>
        <p:grpSpPr>
          <a:xfrm>
            <a:off x="9310093" y="6072604"/>
            <a:ext cx="3647150" cy="785395"/>
            <a:chOff x="3609685" y="2311558"/>
            <a:chExt cx="1440815" cy="31750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79223B80-09B8-E31E-74D3-75DDDE2AADEA}"/>
                </a:ext>
              </a:extLst>
            </p:cNvPr>
            <p:cNvSpPr/>
            <p:nvPr/>
          </p:nvSpPr>
          <p:spPr>
            <a:xfrm>
              <a:off x="3616035" y="2317908"/>
              <a:ext cx="1428115" cy="304800"/>
            </a:xfrm>
            <a:custGeom>
              <a:avLst/>
              <a:gdLst/>
              <a:ahLst/>
              <a:cxnLst/>
              <a:rect l="l" t="t" r="r" b="b"/>
              <a:pathLst>
                <a:path w="1428114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427709" y="76183"/>
                  </a:lnTo>
                  <a:lnTo>
                    <a:pt x="1427709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63902092-BA1E-BFE9-3295-E839C40FF3AF}"/>
                </a:ext>
              </a:extLst>
            </p:cNvPr>
            <p:cNvSpPr/>
            <p:nvPr/>
          </p:nvSpPr>
          <p:spPr>
            <a:xfrm>
              <a:off x="3616035" y="2317908"/>
              <a:ext cx="1428115" cy="304800"/>
            </a:xfrm>
            <a:custGeom>
              <a:avLst/>
              <a:gdLst/>
              <a:ahLst/>
              <a:cxnLst/>
              <a:rect l="l" t="t" r="r" b="b"/>
              <a:pathLst>
                <a:path w="1428114" h="304800">
                  <a:moveTo>
                    <a:pt x="1427709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3"/>
                  </a:lnTo>
                  <a:lnTo>
                    <a:pt x="1427709" y="76183"/>
                  </a:lnTo>
                  <a:lnTo>
                    <a:pt x="1427709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FD8E66D4-18D1-79AD-8EDA-20785F174FB0}"/>
              </a:ext>
            </a:extLst>
          </p:cNvPr>
          <p:cNvSpPr txBox="1"/>
          <p:nvPr/>
        </p:nvSpPr>
        <p:spPr>
          <a:xfrm>
            <a:off x="14232289" y="5732345"/>
            <a:ext cx="688961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Opções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cadastro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gov.br.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Escolha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forma</a:t>
            </a:r>
            <a:r>
              <a:rPr sz="2800" b="1" spc="-25" dirty="0">
                <a:latin typeface="Calibri"/>
                <a:cs typeface="Calibri"/>
              </a:rPr>
              <a:t> que </a:t>
            </a:r>
            <a:r>
              <a:rPr sz="2800" b="1" dirty="0">
                <a:latin typeface="Calibri"/>
                <a:cs typeface="Calibri"/>
              </a:rPr>
              <a:t>deseja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realizar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cadastro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siga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orientações</a:t>
            </a:r>
            <a:r>
              <a:rPr sz="2800" b="1" spc="-20" dirty="0">
                <a:latin typeface="Calibri"/>
                <a:cs typeface="Calibri"/>
              </a:rPr>
              <a:t> para </a:t>
            </a:r>
            <a:r>
              <a:rPr sz="2800" b="1" dirty="0">
                <a:latin typeface="Calibri"/>
                <a:cs typeface="Calibri"/>
              </a:rPr>
              <a:t>criar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sua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conta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gov.br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101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57D61ECE-30E1-0BC2-166E-A1230857254A}"/>
              </a:ext>
            </a:extLst>
          </p:cNvPr>
          <p:cNvSpPr txBox="1">
            <a:spLocks/>
          </p:cNvSpPr>
          <p:nvPr/>
        </p:nvSpPr>
        <p:spPr>
          <a:xfrm>
            <a:off x="5196508" y="752131"/>
            <a:ext cx="7362911" cy="763531"/>
          </a:xfrm>
          <a:prstGeom prst="rect">
            <a:avLst/>
          </a:prstGeom>
        </p:spPr>
        <p:txBody>
          <a:bodyPr vert="horz" wrap="square" lIns="0" tIns="268467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2494280">
              <a:lnSpc>
                <a:spcPct val="100000"/>
              </a:lnSpc>
              <a:spcBef>
                <a:spcPts val="100"/>
              </a:spcBef>
            </a:pPr>
            <a:r>
              <a:rPr lang="pt-BR" sz="3200" b="1" spc="-10">
                <a:latin typeface="+mn-lt"/>
              </a:rPr>
              <a:t>Dúvidas </a:t>
            </a:r>
            <a:r>
              <a:rPr lang="pt-BR" sz="3200" b="1">
                <a:latin typeface="+mn-lt"/>
              </a:rPr>
              <a:t>e</a:t>
            </a:r>
            <a:r>
              <a:rPr lang="pt-BR" sz="3200" b="1" spc="-10">
                <a:latin typeface="+mn-lt"/>
              </a:rPr>
              <a:t> Informações</a:t>
            </a:r>
            <a:endParaRPr lang="pt-BR" sz="3200" b="1" spc="-10" dirty="0"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2058464-98E7-E3A3-236E-6EB063BE0B64}"/>
              </a:ext>
            </a:extLst>
          </p:cNvPr>
          <p:cNvSpPr txBox="1"/>
          <p:nvPr/>
        </p:nvSpPr>
        <p:spPr>
          <a:xfrm>
            <a:off x="4138669" y="4061150"/>
            <a:ext cx="15375015" cy="3034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3200" spc="-10" dirty="0">
                <a:latin typeface="Calibri"/>
                <a:cs typeface="Calibri"/>
              </a:rPr>
              <a:t>Projeto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Nacional: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https://dfe-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portal.svrs.rs.gov.br/Nff/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</a:pPr>
            <a:r>
              <a:rPr sz="3200" spc="-10" dirty="0">
                <a:latin typeface="Calibri"/>
                <a:cs typeface="Calibri"/>
              </a:rPr>
              <a:t>Dúvidas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sugestões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podem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encaminhadas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lang="pt-BR" sz="3200" dirty="0">
                <a:latin typeface="Calibri"/>
                <a:cs typeface="Calibri"/>
              </a:rPr>
              <a:t>ara o Fale Conosco no endereço:</a:t>
            </a:r>
          </a:p>
          <a:p>
            <a:pPr marL="12700" marR="5080">
              <a:lnSpc>
                <a:spcPts val="1510"/>
              </a:lnSpc>
            </a:pP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r>
              <a:rPr lang="pt-BR" sz="3200" dirty="0">
                <a:latin typeface="Calibri"/>
                <a:cs typeface="Calibri"/>
              </a:rPr>
              <a:t>https://s1-internet.sefaz.es.gov.br/faleconosco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228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564BB93E-4BC2-1675-849E-38C426D56D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12104014"/>
            <a:ext cx="24377647" cy="1611986"/>
          </a:xfrm>
        </p:spPr>
      </p:sp>
      <p:pic>
        <p:nvPicPr>
          <p:cNvPr id="3" name="Picture 3" descr="C:\Users\oberdan.silva\Desktop\uy.png">
            <a:extLst>
              <a:ext uri="{FF2B5EF4-FFF2-40B4-BE49-F238E27FC236}">
                <a16:creationId xmlns:a16="http://schemas.microsoft.com/office/drawing/2014/main" id="{98491FB7-5F6B-0B12-7447-4CAB88A1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1BD628E-86F7-667D-F52B-0CF92CE5A5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5" name="Picture 2" descr="C:\Users\oberdan.silva\Desktop\LogosSefaz_Prancheta 1 cópia 5.png">
            <a:extLst>
              <a:ext uri="{FF2B5EF4-FFF2-40B4-BE49-F238E27FC236}">
                <a16:creationId xmlns:a16="http://schemas.microsoft.com/office/drawing/2014/main" id="{CEF5E310-A9ED-0419-8911-D5E745D4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C1C7DA7-4AFB-0482-9705-B6832FAF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8331" y="5591175"/>
            <a:ext cx="5360988" cy="2533650"/>
          </a:xfrm>
          <a:prstGeom prst="rect">
            <a:avLst/>
          </a:prstGeom>
          <a:noFill/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93B097D-335F-FDDA-3F3D-7452CFE005AE}"/>
              </a:ext>
            </a:extLst>
          </p:cNvPr>
          <p:cNvSpPr txBox="1"/>
          <p:nvPr/>
        </p:nvSpPr>
        <p:spPr>
          <a:xfrm>
            <a:off x="2166730" y="1413206"/>
            <a:ext cx="19719235" cy="76585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1175">
              <a:lnSpc>
                <a:spcPct val="100000"/>
              </a:lnSpc>
              <a:spcBef>
                <a:spcPts val="100"/>
              </a:spcBef>
            </a:pPr>
            <a:r>
              <a:rPr lang="pt-BR" sz="3200" b="1" spc="-10" dirty="0">
                <a:latin typeface="Calibri"/>
                <a:cs typeface="Calibri"/>
              </a:rPr>
              <a:t>DECRETO N.º 1.090-R, DE 25 DE OUTUBRO DE 2002 – RICMS/ES</a:t>
            </a:r>
          </a:p>
          <a:p>
            <a:pPr marL="12700" marR="511175">
              <a:lnSpc>
                <a:spcPct val="100000"/>
              </a:lnSpc>
              <a:spcBef>
                <a:spcPts val="100"/>
              </a:spcBef>
            </a:pPr>
            <a:endParaRPr lang="pt-BR" sz="3200" b="1" dirty="0">
              <a:latin typeface="Calibri"/>
              <a:cs typeface="Calibri"/>
            </a:endParaRPr>
          </a:p>
          <a:p>
            <a:pPr indent="450215" algn="ctr">
              <a:spcAft>
                <a:spcPts val="0"/>
              </a:spcAft>
            </a:pPr>
            <a:r>
              <a:rPr lang="pt-BR" sz="3200" spc="-10" dirty="0">
                <a:latin typeface="Calibri"/>
                <a:cs typeface="Calibri"/>
              </a:rPr>
              <a:t>Seção V-A</a:t>
            </a:r>
          </a:p>
          <a:p>
            <a:pPr indent="450215" algn="ctr">
              <a:spcAft>
                <a:spcPts val="0"/>
              </a:spcAft>
            </a:pPr>
            <a:r>
              <a:rPr lang="pt-BR" sz="3200" spc="-10" dirty="0">
                <a:latin typeface="Calibri"/>
                <a:cs typeface="Calibri"/>
              </a:rPr>
              <a:t>Da Obrigatoriedade de Emissão da Nota Fiscal Eletrônica - NF-e e da Nota Fiscal de Consumidor Eletrônica - NFC-e pelo Produtor Rural</a:t>
            </a:r>
          </a:p>
          <a:p>
            <a:pPr indent="450215" algn="ctr">
              <a:spcAft>
                <a:spcPts val="0"/>
              </a:spcAft>
            </a:pPr>
            <a:endParaRPr lang="pt-BR" sz="3200" spc="-10" dirty="0">
              <a:latin typeface="Calibri"/>
              <a:cs typeface="Calibri"/>
            </a:endParaRPr>
          </a:p>
          <a:p>
            <a:pPr indent="450215" algn="ctr">
              <a:spcAft>
                <a:spcPts val="0"/>
              </a:spcAft>
            </a:pPr>
            <a:endParaRPr lang="pt-BR" sz="3200" spc="-10" dirty="0">
              <a:latin typeface="Calibri"/>
              <a:cs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pt-BR" sz="3200" spc="-10" dirty="0">
                <a:latin typeface="Calibri"/>
                <a:cs typeface="Calibri"/>
              </a:rPr>
              <a:t>Art. 553-C.  </a:t>
            </a:r>
            <a:r>
              <a:rPr lang="pt-BR" sz="3200" b="1" i="1" u="sng" spc="-10" dirty="0">
                <a:highlight>
                  <a:srgbClr val="FFFF00"/>
                </a:highlight>
                <a:latin typeface="Calibri"/>
                <a:cs typeface="Calibri"/>
              </a:rPr>
              <a:t>Fica o produtor rural obrigado à emissão da Nota Fiscal Eletrônica </a:t>
            </a:r>
            <a:r>
              <a:rPr lang="pt-BR" sz="3200" spc="-10" dirty="0">
                <a:latin typeface="Calibri"/>
                <a:cs typeface="Calibri"/>
              </a:rPr>
              <a:t>- NF-e ou da Nota Fiscal de Consumidor Eletrônica - NFC-e, em substituição à Nota Fiscal, modelo 4</a:t>
            </a:r>
            <a:r>
              <a:rPr lang="pt-BR" sz="3200" i="1" spc="-10" dirty="0">
                <a:latin typeface="Calibri"/>
                <a:cs typeface="Calibri"/>
              </a:rPr>
              <a:t>, </a:t>
            </a:r>
            <a:r>
              <a:rPr lang="pt-BR" sz="3200" b="1" i="1" u="sng" spc="-10" dirty="0">
                <a:highlight>
                  <a:srgbClr val="FFFF00"/>
                </a:highlight>
                <a:latin typeface="Calibri"/>
                <a:cs typeface="Calibri"/>
              </a:rPr>
              <a:t>a partir de 2 de janeiro de 2025 . </a:t>
            </a:r>
          </a:p>
          <a:p>
            <a:pPr indent="450215" algn="just">
              <a:spcAft>
                <a:spcPts val="0"/>
              </a:spcAft>
            </a:pPr>
            <a:r>
              <a:rPr lang="pt-BR" sz="3200" spc="-10" dirty="0">
                <a:latin typeface="Calibri"/>
                <a:cs typeface="Calibri"/>
              </a:rPr>
              <a:t>                                                                                                                                                                   (Ajuste </a:t>
            </a:r>
            <a:r>
              <a:rPr lang="pt-BR" sz="3200" spc="-10" dirty="0" err="1">
                <a:latin typeface="Calibri"/>
                <a:cs typeface="Calibri"/>
              </a:rPr>
              <a:t>Sinief</a:t>
            </a:r>
            <a:r>
              <a:rPr lang="pt-BR" sz="3200" spc="-10" dirty="0">
                <a:latin typeface="Calibri"/>
                <a:cs typeface="Calibri"/>
              </a:rPr>
              <a:t> 10/22)</a:t>
            </a:r>
          </a:p>
          <a:p>
            <a:pPr indent="450215" algn="just">
              <a:spcAft>
                <a:spcPts val="0"/>
              </a:spcAft>
            </a:pPr>
            <a:r>
              <a:rPr lang="pt-BR" sz="3200" spc="-10" dirty="0">
                <a:latin typeface="Calibri"/>
                <a:cs typeface="Calibri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pt-BR" sz="3200" spc="-10" dirty="0">
                <a:latin typeface="Calibri"/>
                <a:cs typeface="Calibri"/>
              </a:rPr>
              <a:t>Parágrafo único.  A obrigatoriedade prevista neste artigo aplica-se às operações efetuadas em todos os estabelecimentos do contribuinte referido no caput que estejam localizados neste Estado, </a:t>
            </a:r>
            <a:r>
              <a:rPr lang="pt-BR" sz="4000" b="1" spc="-10" dirty="0">
                <a:solidFill>
                  <a:srgbClr val="FF0000"/>
                </a:solidFill>
                <a:latin typeface="Calibri"/>
                <a:cs typeface="Calibri"/>
              </a:rPr>
              <a:t>ficando vedada a emissão de Nota Fiscal, modelo 4.</a:t>
            </a:r>
            <a:r>
              <a:rPr lang="pt-BR"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sz="3200" u="sng" spc="-10" dirty="0">
                <a:latin typeface="Calibri"/>
                <a:cs typeface="Calibri"/>
              </a:rPr>
              <a:t>(Bloco de NF papel emitida por AIDF)</a:t>
            </a:r>
          </a:p>
          <a:p>
            <a:pPr indent="450215" algn="ctr">
              <a:spcAft>
                <a:spcPts val="0"/>
              </a:spcAft>
            </a:pPr>
            <a:endParaRPr lang="pt-BR" sz="3200" spc="-10" dirty="0">
              <a:latin typeface="Calibri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3AE6455-7399-88AC-4BB6-4C309B37F5DA}"/>
              </a:ext>
            </a:extLst>
          </p:cNvPr>
          <p:cNvSpPr/>
          <p:nvPr/>
        </p:nvSpPr>
        <p:spPr>
          <a:xfrm rot="3273189">
            <a:off x="19125930" y="8832945"/>
            <a:ext cx="2669452" cy="1231690"/>
          </a:xfrm>
          <a:custGeom>
            <a:avLst/>
            <a:gdLst/>
            <a:ahLst/>
            <a:cxnLst/>
            <a:rect l="l" t="t" r="r" b="b"/>
            <a:pathLst>
              <a:path w="3414395" h="474344">
                <a:moveTo>
                  <a:pt x="3402414" y="473753"/>
                </a:moveTo>
                <a:lnTo>
                  <a:pt x="146199" y="227903"/>
                </a:lnTo>
                <a:lnTo>
                  <a:pt x="140464" y="303871"/>
                </a:lnTo>
                <a:lnTo>
                  <a:pt x="0" y="140464"/>
                </a:lnTo>
                <a:lnTo>
                  <a:pt x="163407" y="0"/>
                </a:lnTo>
                <a:lnTo>
                  <a:pt x="157671" y="75967"/>
                </a:lnTo>
                <a:lnTo>
                  <a:pt x="3413886" y="321818"/>
                </a:lnTo>
                <a:lnTo>
                  <a:pt x="3402414" y="473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9">
            <a:extLst>
              <a:ext uri="{FF2B5EF4-FFF2-40B4-BE49-F238E27FC236}">
                <a16:creationId xmlns:a16="http://schemas.microsoft.com/office/drawing/2014/main" id="{23990C52-1EAC-46B4-7B46-4FB7589CB50A}"/>
              </a:ext>
            </a:extLst>
          </p:cNvPr>
          <p:cNvGrpSpPr/>
          <p:nvPr/>
        </p:nvGrpSpPr>
        <p:grpSpPr>
          <a:xfrm>
            <a:off x="19678186" y="5363755"/>
            <a:ext cx="2207779" cy="495945"/>
            <a:chOff x="4002461" y="1943662"/>
            <a:chExt cx="1320165" cy="317500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C847A6B2-52A5-A00F-9730-531CCCBAC0F0}"/>
                </a:ext>
              </a:extLst>
            </p:cNvPr>
            <p:cNvSpPr/>
            <p:nvPr/>
          </p:nvSpPr>
          <p:spPr>
            <a:xfrm>
              <a:off x="4008811" y="1950012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52368" y="304736"/>
                  </a:moveTo>
                  <a:lnTo>
                    <a:pt x="0" y="152368"/>
                  </a:lnTo>
                  <a:lnTo>
                    <a:pt x="152368" y="0"/>
                  </a:lnTo>
                  <a:lnTo>
                    <a:pt x="152368" y="76184"/>
                  </a:lnTo>
                  <a:lnTo>
                    <a:pt x="1307283" y="76184"/>
                  </a:lnTo>
                  <a:lnTo>
                    <a:pt x="1307283" y="228551"/>
                  </a:lnTo>
                  <a:lnTo>
                    <a:pt x="152368" y="228551"/>
                  </a:lnTo>
                  <a:lnTo>
                    <a:pt x="152368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E022649D-7D2D-B933-FA02-D8321B8A577B}"/>
                </a:ext>
              </a:extLst>
            </p:cNvPr>
            <p:cNvSpPr/>
            <p:nvPr/>
          </p:nvSpPr>
          <p:spPr>
            <a:xfrm>
              <a:off x="4008811" y="1950012"/>
              <a:ext cx="1307465" cy="304800"/>
            </a:xfrm>
            <a:custGeom>
              <a:avLst/>
              <a:gdLst/>
              <a:ahLst/>
              <a:cxnLst/>
              <a:rect l="l" t="t" r="r" b="b"/>
              <a:pathLst>
                <a:path w="1307464" h="304800">
                  <a:moveTo>
                    <a:pt x="1307283" y="228551"/>
                  </a:moveTo>
                  <a:lnTo>
                    <a:pt x="152368" y="228551"/>
                  </a:lnTo>
                  <a:lnTo>
                    <a:pt x="152368" y="304736"/>
                  </a:lnTo>
                  <a:lnTo>
                    <a:pt x="0" y="152368"/>
                  </a:lnTo>
                  <a:lnTo>
                    <a:pt x="152368" y="0"/>
                  </a:lnTo>
                  <a:lnTo>
                    <a:pt x="152368" y="76184"/>
                  </a:lnTo>
                  <a:lnTo>
                    <a:pt x="1307283" y="76184"/>
                  </a:lnTo>
                  <a:lnTo>
                    <a:pt x="1307283" y="22855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7342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" y="0"/>
            <a:ext cx="24377651" cy="1373486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3"/>
          <p:cNvSpPr txBox="1"/>
          <p:nvPr/>
        </p:nvSpPr>
        <p:spPr>
          <a:xfrm>
            <a:off x="17166028" y="5658675"/>
            <a:ext cx="5801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Antique Olive" pitchFamily="34" charset="0"/>
                <a:ea typeface="Lato Black" charset="0"/>
                <a:cs typeface="Lato Black" charset="0"/>
              </a:rPr>
              <a:t>Obrigado!</a:t>
            </a:r>
          </a:p>
        </p:txBody>
      </p:sp>
      <p:sp>
        <p:nvSpPr>
          <p:cNvPr id="11" name="Rectangle 14"/>
          <p:cNvSpPr/>
          <p:nvPr/>
        </p:nvSpPr>
        <p:spPr>
          <a:xfrm>
            <a:off x="0" y="6897959"/>
            <a:ext cx="22719965" cy="14130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1933"/>
            <a:ext cx="24396701" cy="1611986"/>
          </a:xfrm>
          <a:prstGeom prst="rect">
            <a:avLst/>
          </a:prstGeom>
          <a:noFill/>
        </p:spPr>
      </p:pic>
      <p:pic>
        <p:nvPicPr>
          <p:cNvPr id="8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09CCE2C-EB94-CD75-3573-E52B660335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berdan.silva\Desktop\fu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377650" cy="13784092"/>
          </a:xfrm>
          <a:prstGeom prst="rect">
            <a:avLst/>
          </a:prstGeom>
          <a:noFill/>
        </p:spPr>
      </p:pic>
      <p:pic>
        <p:nvPicPr>
          <p:cNvPr id="6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60657" y="690700"/>
            <a:ext cx="26098964" cy="12334600"/>
          </a:xfrm>
          <a:prstGeom prst="rect">
            <a:avLst/>
          </a:prstGeom>
          <a:noFill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9C534AE-0F1A-E5CD-F75F-4519B37D63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8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A22045BA-5F19-F8D9-6AEB-F49392BFF93F}"/>
              </a:ext>
            </a:extLst>
          </p:cNvPr>
          <p:cNvGrpSpPr/>
          <p:nvPr/>
        </p:nvGrpSpPr>
        <p:grpSpPr>
          <a:xfrm>
            <a:off x="1997664" y="773209"/>
            <a:ext cx="5648275" cy="11133445"/>
            <a:chOff x="825566" y="168332"/>
            <a:chExt cx="2597785" cy="474662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58DEFE0E-6C1E-FB8F-C1BF-7CAC1E3AC69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566" y="168332"/>
              <a:ext cx="2597198" cy="4746498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0A028F3-ACDF-DBEC-4CD2-D4B492B16357}"/>
                </a:ext>
              </a:extLst>
            </p:cNvPr>
            <p:cNvSpPr/>
            <p:nvPr/>
          </p:nvSpPr>
          <p:spPr>
            <a:xfrm>
              <a:off x="997526" y="1664255"/>
              <a:ext cx="692150" cy="113030"/>
            </a:xfrm>
            <a:custGeom>
              <a:avLst/>
              <a:gdLst/>
              <a:ahLst/>
              <a:cxnLst/>
              <a:rect l="l" t="t" r="r" b="b"/>
              <a:pathLst>
                <a:path w="692150" h="113030">
                  <a:moveTo>
                    <a:pt x="692034" y="112589"/>
                  </a:moveTo>
                  <a:lnTo>
                    <a:pt x="0" y="112589"/>
                  </a:lnTo>
                  <a:lnTo>
                    <a:pt x="0" y="0"/>
                  </a:lnTo>
                  <a:lnTo>
                    <a:pt x="692034" y="0"/>
                  </a:lnTo>
                  <a:lnTo>
                    <a:pt x="692034" y="1125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E78DAEF-BC16-5848-8BDD-15B029F18F79}"/>
                </a:ext>
              </a:extLst>
            </p:cNvPr>
            <p:cNvSpPr/>
            <p:nvPr/>
          </p:nvSpPr>
          <p:spPr>
            <a:xfrm>
              <a:off x="997526" y="1664255"/>
              <a:ext cx="692150" cy="113030"/>
            </a:xfrm>
            <a:custGeom>
              <a:avLst/>
              <a:gdLst/>
              <a:ahLst/>
              <a:cxnLst/>
              <a:rect l="l" t="t" r="r" b="b"/>
              <a:pathLst>
                <a:path w="692150" h="113030">
                  <a:moveTo>
                    <a:pt x="0" y="0"/>
                  </a:moveTo>
                  <a:lnTo>
                    <a:pt x="692034" y="0"/>
                  </a:lnTo>
                  <a:lnTo>
                    <a:pt x="692034" y="112589"/>
                  </a:lnTo>
                  <a:lnTo>
                    <a:pt x="0" y="11258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00035CF5-97BC-4662-9889-BFCC01441BAC}"/>
              </a:ext>
            </a:extLst>
          </p:cNvPr>
          <p:cNvSpPr txBox="1">
            <a:spLocks/>
          </p:cNvSpPr>
          <p:nvPr/>
        </p:nvSpPr>
        <p:spPr>
          <a:xfrm>
            <a:off x="5974720" y="1490066"/>
            <a:ext cx="16204344" cy="950843"/>
          </a:xfrm>
          <a:prstGeom prst="rect">
            <a:avLst/>
          </a:prstGeom>
        </p:spPr>
        <p:txBody>
          <a:bodyPr vert="horz" wrap="square" lIns="0" tIns="393007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3641090">
              <a:lnSpc>
                <a:spcPct val="100000"/>
              </a:lnSpc>
              <a:spcBef>
                <a:spcPts val="100"/>
              </a:spcBef>
            </a:pPr>
            <a:r>
              <a:rPr lang="pt-BR" sz="3600" b="1" spc="-25" dirty="0">
                <a:latin typeface="+mn-lt"/>
              </a:rPr>
              <a:t>Tela</a:t>
            </a:r>
            <a:r>
              <a:rPr lang="pt-BR" sz="3600" b="1" spc="-40" dirty="0">
                <a:latin typeface="+mn-lt"/>
              </a:rPr>
              <a:t> </a:t>
            </a:r>
            <a:r>
              <a:rPr lang="pt-BR" sz="3600" b="1" dirty="0">
                <a:latin typeface="+mn-lt"/>
              </a:rPr>
              <a:t>para</a:t>
            </a:r>
            <a:r>
              <a:rPr lang="pt-BR" sz="3600" b="1" spc="-40" dirty="0">
                <a:latin typeface="+mn-lt"/>
              </a:rPr>
              <a:t> </a:t>
            </a:r>
            <a:r>
              <a:rPr lang="pt-BR" sz="3600" b="1" dirty="0">
                <a:latin typeface="+mn-lt"/>
              </a:rPr>
              <a:t>inserir</a:t>
            </a:r>
            <a:r>
              <a:rPr lang="pt-BR" sz="3600" b="1" spc="-40" dirty="0">
                <a:latin typeface="+mn-lt"/>
              </a:rPr>
              <a:t> </a:t>
            </a:r>
            <a:r>
              <a:rPr lang="pt-BR" sz="3600" b="1" dirty="0">
                <a:latin typeface="+mn-lt"/>
              </a:rPr>
              <a:t>sua</a:t>
            </a:r>
            <a:r>
              <a:rPr lang="pt-BR" sz="3600" b="1" spc="-40" dirty="0">
                <a:latin typeface="+mn-lt"/>
              </a:rPr>
              <a:t> </a:t>
            </a:r>
            <a:r>
              <a:rPr lang="pt-BR" sz="3600" b="1" dirty="0">
                <a:latin typeface="+mn-lt"/>
              </a:rPr>
              <a:t>senha</a:t>
            </a:r>
            <a:r>
              <a:rPr lang="pt-BR" sz="3600" b="1" spc="-40" dirty="0">
                <a:latin typeface="+mn-lt"/>
              </a:rPr>
              <a:t> </a:t>
            </a:r>
            <a:r>
              <a:rPr lang="pt-BR" sz="3600" b="1" dirty="0">
                <a:latin typeface="+mn-lt"/>
              </a:rPr>
              <a:t>criada</a:t>
            </a:r>
            <a:r>
              <a:rPr lang="pt-BR" sz="3600" b="1" spc="-40" dirty="0">
                <a:latin typeface="+mn-lt"/>
              </a:rPr>
              <a:t> </a:t>
            </a:r>
            <a:r>
              <a:rPr lang="pt-BR" sz="3600" b="1" dirty="0">
                <a:latin typeface="+mn-lt"/>
              </a:rPr>
              <a:t>no</a:t>
            </a:r>
            <a:r>
              <a:rPr lang="pt-BR" sz="3600" b="1" spc="-40" dirty="0">
                <a:latin typeface="+mn-lt"/>
              </a:rPr>
              <a:t> </a:t>
            </a:r>
            <a:r>
              <a:rPr lang="pt-BR" sz="3600" b="1" spc="-10" dirty="0">
                <a:latin typeface="+mn-lt"/>
              </a:rPr>
              <a:t>gov.br</a:t>
            </a:r>
          </a:p>
        </p:txBody>
      </p:sp>
      <p:grpSp>
        <p:nvGrpSpPr>
          <p:cNvPr id="7" name="object 9">
            <a:extLst>
              <a:ext uri="{FF2B5EF4-FFF2-40B4-BE49-F238E27FC236}">
                <a16:creationId xmlns:a16="http://schemas.microsoft.com/office/drawing/2014/main" id="{6C3CD120-37FD-BC10-1DE6-EF91E2BDA98D}"/>
              </a:ext>
            </a:extLst>
          </p:cNvPr>
          <p:cNvGrpSpPr/>
          <p:nvPr/>
        </p:nvGrpSpPr>
        <p:grpSpPr>
          <a:xfrm>
            <a:off x="7950606" y="5515660"/>
            <a:ext cx="2399624" cy="534943"/>
            <a:chOff x="3475882" y="2091525"/>
            <a:chExt cx="969644" cy="317500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0BDF7F78-8F2B-0814-5BB7-082C73854FD0}"/>
                </a:ext>
              </a:extLst>
            </p:cNvPr>
            <p:cNvSpPr/>
            <p:nvPr/>
          </p:nvSpPr>
          <p:spPr>
            <a:xfrm>
              <a:off x="3482232" y="2097875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956522" y="76184"/>
                  </a:lnTo>
                  <a:lnTo>
                    <a:pt x="956522" y="228551"/>
                  </a:lnTo>
                  <a:lnTo>
                    <a:pt x="152367" y="228551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CEE5D78C-11E1-B2E0-F2AE-72CE0EEB08C4}"/>
                </a:ext>
              </a:extLst>
            </p:cNvPr>
            <p:cNvSpPr/>
            <p:nvPr/>
          </p:nvSpPr>
          <p:spPr>
            <a:xfrm>
              <a:off x="3482232" y="2097875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956522" y="228551"/>
                  </a:moveTo>
                  <a:lnTo>
                    <a:pt x="152367" y="228551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956522" y="76184"/>
                  </a:lnTo>
                  <a:lnTo>
                    <a:pt x="956522" y="22855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9">
            <a:extLst>
              <a:ext uri="{FF2B5EF4-FFF2-40B4-BE49-F238E27FC236}">
                <a16:creationId xmlns:a16="http://schemas.microsoft.com/office/drawing/2014/main" id="{EA3A91E4-748D-324D-305E-E0B656CB4564}"/>
              </a:ext>
            </a:extLst>
          </p:cNvPr>
          <p:cNvGrpSpPr/>
          <p:nvPr/>
        </p:nvGrpSpPr>
        <p:grpSpPr>
          <a:xfrm>
            <a:off x="7890980" y="7162553"/>
            <a:ext cx="2636828" cy="513544"/>
            <a:chOff x="3475882" y="2091525"/>
            <a:chExt cx="969644" cy="317500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0ED69AD-57A8-4B28-47B0-BC9B00A44CE6}"/>
                </a:ext>
              </a:extLst>
            </p:cNvPr>
            <p:cNvSpPr/>
            <p:nvPr/>
          </p:nvSpPr>
          <p:spPr>
            <a:xfrm>
              <a:off x="3482232" y="2097875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956522" y="76184"/>
                  </a:lnTo>
                  <a:lnTo>
                    <a:pt x="956522" y="228551"/>
                  </a:lnTo>
                  <a:lnTo>
                    <a:pt x="152367" y="228551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4E0D21AA-931C-31DB-9FE3-0003E5579202}"/>
                </a:ext>
              </a:extLst>
            </p:cNvPr>
            <p:cNvSpPr/>
            <p:nvPr/>
          </p:nvSpPr>
          <p:spPr>
            <a:xfrm>
              <a:off x="3482232" y="2097875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956522" y="228551"/>
                  </a:moveTo>
                  <a:lnTo>
                    <a:pt x="152367" y="228551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956522" y="76184"/>
                  </a:lnTo>
                  <a:lnTo>
                    <a:pt x="956522" y="22855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560C07BF-931F-504C-C127-1022A485C922}"/>
              </a:ext>
            </a:extLst>
          </p:cNvPr>
          <p:cNvSpPr txBox="1"/>
          <p:nvPr/>
        </p:nvSpPr>
        <p:spPr>
          <a:xfrm>
            <a:off x="11414354" y="5593917"/>
            <a:ext cx="84300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Digite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sua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senha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criada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cadastro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gov.br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02EB2964-960E-68E2-89C1-241F6FC3594D}"/>
              </a:ext>
            </a:extLst>
          </p:cNvPr>
          <p:cNvSpPr txBox="1"/>
          <p:nvPr/>
        </p:nvSpPr>
        <p:spPr>
          <a:xfrm>
            <a:off x="11414354" y="7021162"/>
            <a:ext cx="89703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0" marR="5080" indent="-120713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Após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digitar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senha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correta,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clique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em </a:t>
            </a:r>
            <a:r>
              <a:rPr b="1" spc="-10" dirty="0">
                <a:latin typeface="Calibri"/>
                <a:cs typeface="Calibri"/>
              </a:rPr>
              <a:t>Entrar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3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BFF92133-A1E4-EC82-AEDD-1079CB8CD10A}"/>
              </a:ext>
            </a:extLst>
          </p:cNvPr>
          <p:cNvSpPr txBox="1"/>
          <p:nvPr/>
        </p:nvSpPr>
        <p:spPr>
          <a:xfrm>
            <a:off x="9848523" y="2328343"/>
            <a:ext cx="67663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" dirty="0">
                <a:latin typeface="Calibri"/>
                <a:cs typeface="Calibri"/>
              </a:rPr>
              <a:t>Tela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primeiro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acesso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ABF98CD-A68D-EC1F-DCCD-255E1DEE61EC}"/>
              </a:ext>
            </a:extLst>
          </p:cNvPr>
          <p:cNvSpPr txBox="1"/>
          <p:nvPr/>
        </p:nvSpPr>
        <p:spPr>
          <a:xfrm>
            <a:off x="10226211" y="10405831"/>
            <a:ext cx="676632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 err="1">
                <a:latin typeface="Calibri"/>
                <a:cs typeface="Calibri"/>
              </a:rPr>
              <a:t>Opção</a:t>
            </a:r>
            <a:r>
              <a:rPr sz="3400" b="1" spc="-40" dirty="0">
                <a:latin typeface="Calibri"/>
                <a:cs typeface="Calibri"/>
              </a:rPr>
              <a:t> </a:t>
            </a:r>
            <a:r>
              <a:rPr lang="pt-BR" sz="3400" b="1" spc="-10" dirty="0">
                <a:latin typeface="Calibri"/>
                <a:cs typeface="Calibri"/>
              </a:rPr>
              <a:t>P</a:t>
            </a:r>
            <a:r>
              <a:rPr sz="3400" b="1" spc="-10" dirty="0" err="1">
                <a:latin typeface="Calibri"/>
                <a:cs typeface="Calibri"/>
              </a:rPr>
              <a:t>rodutor</a:t>
            </a:r>
            <a:r>
              <a:rPr sz="3400" b="1" spc="-35" dirty="0">
                <a:latin typeface="Calibri"/>
                <a:cs typeface="Calibri"/>
              </a:rPr>
              <a:t> </a:t>
            </a:r>
            <a:r>
              <a:rPr lang="pt-BR" sz="3400" b="1" spc="-35" dirty="0">
                <a:latin typeface="Calibri"/>
                <a:cs typeface="Calibri"/>
              </a:rPr>
              <a:t>P</a:t>
            </a:r>
            <a:r>
              <a:rPr sz="3400" b="1" spc="-10" dirty="0" err="1">
                <a:latin typeface="Calibri"/>
                <a:cs typeface="Calibri"/>
              </a:rPr>
              <a:t>rimário</a:t>
            </a:r>
            <a:r>
              <a:rPr lang="pt-BR" sz="3400" b="1" spc="-10" dirty="0">
                <a:latin typeface="Calibri"/>
                <a:cs typeface="Calibri"/>
              </a:rPr>
              <a:t> (produtor rural e pescador)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62678F-9BB5-06A3-C7D5-1178108BF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39" y="376930"/>
            <a:ext cx="5827299" cy="11420520"/>
          </a:xfrm>
          <a:prstGeom prst="rect">
            <a:avLst/>
          </a:prstGeom>
        </p:spPr>
      </p:pic>
      <p:grpSp>
        <p:nvGrpSpPr>
          <p:cNvPr id="4" name="object 5">
            <a:extLst>
              <a:ext uri="{FF2B5EF4-FFF2-40B4-BE49-F238E27FC236}">
                <a16:creationId xmlns:a16="http://schemas.microsoft.com/office/drawing/2014/main" id="{B0136ABB-A5CC-9082-D73F-2E4A496C8063}"/>
              </a:ext>
            </a:extLst>
          </p:cNvPr>
          <p:cNvGrpSpPr/>
          <p:nvPr/>
        </p:nvGrpSpPr>
        <p:grpSpPr>
          <a:xfrm>
            <a:off x="7314612" y="10992678"/>
            <a:ext cx="1988413" cy="533973"/>
            <a:chOff x="3623954" y="1527545"/>
            <a:chExt cx="969644" cy="31750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7BDA1EDF-8322-4C7E-3BE5-746ECD8F3216}"/>
                </a:ext>
              </a:extLst>
            </p:cNvPr>
            <p:cNvSpPr/>
            <p:nvPr/>
          </p:nvSpPr>
          <p:spPr>
            <a:xfrm>
              <a:off x="3630304" y="1533895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956521" y="76184"/>
                  </a:lnTo>
                  <a:lnTo>
                    <a:pt x="956521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CE54A45C-4D23-3AAC-A298-00B5D8929CDB}"/>
                </a:ext>
              </a:extLst>
            </p:cNvPr>
            <p:cNvSpPr/>
            <p:nvPr/>
          </p:nvSpPr>
          <p:spPr>
            <a:xfrm>
              <a:off x="3630304" y="1533895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956521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956521" y="76184"/>
                  </a:lnTo>
                  <a:lnTo>
                    <a:pt x="956521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213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DB4619D0-0121-B07D-4BA3-B3C5643AA5D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2713" y="277398"/>
            <a:ext cx="7676538" cy="11026141"/>
          </a:xfrm>
          <a:prstGeom prst="rect">
            <a:avLst/>
          </a:prstGeom>
        </p:spPr>
      </p:pic>
      <p:grpSp>
        <p:nvGrpSpPr>
          <p:cNvPr id="3" name="object 4">
            <a:extLst>
              <a:ext uri="{FF2B5EF4-FFF2-40B4-BE49-F238E27FC236}">
                <a16:creationId xmlns:a16="http://schemas.microsoft.com/office/drawing/2014/main" id="{CA8E06E9-B538-3B01-736D-933DC3DDAE68}"/>
              </a:ext>
            </a:extLst>
          </p:cNvPr>
          <p:cNvGrpSpPr/>
          <p:nvPr/>
        </p:nvGrpSpPr>
        <p:grpSpPr>
          <a:xfrm>
            <a:off x="9291167" y="8556402"/>
            <a:ext cx="3763351" cy="587597"/>
            <a:chOff x="3435117" y="2272335"/>
            <a:chExt cx="1814830" cy="31750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5DEC2A11-BE72-7B04-7E33-8036FEC6F1E3}"/>
                </a:ext>
              </a:extLst>
            </p:cNvPr>
            <p:cNvSpPr/>
            <p:nvPr/>
          </p:nvSpPr>
          <p:spPr>
            <a:xfrm>
              <a:off x="3441467" y="2278685"/>
              <a:ext cx="1802130" cy="304800"/>
            </a:xfrm>
            <a:custGeom>
              <a:avLst/>
              <a:gdLst/>
              <a:ahLst/>
              <a:cxnLst/>
              <a:rect l="l" t="t" r="r" b="b"/>
              <a:pathLst>
                <a:path w="1802129" h="304800">
                  <a:moveTo>
                    <a:pt x="152368" y="304736"/>
                  </a:moveTo>
                  <a:lnTo>
                    <a:pt x="0" y="152368"/>
                  </a:lnTo>
                  <a:lnTo>
                    <a:pt x="152368" y="0"/>
                  </a:lnTo>
                  <a:lnTo>
                    <a:pt x="152368" y="76184"/>
                  </a:lnTo>
                  <a:lnTo>
                    <a:pt x="1801785" y="76184"/>
                  </a:lnTo>
                  <a:lnTo>
                    <a:pt x="1801785" y="228552"/>
                  </a:lnTo>
                  <a:lnTo>
                    <a:pt x="152368" y="228552"/>
                  </a:lnTo>
                  <a:lnTo>
                    <a:pt x="152368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1C740D53-D8EB-E4D8-DC8A-15A93D746C54}"/>
                </a:ext>
              </a:extLst>
            </p:cNvPr>
            <p:cNvSpPr/>
            <p:nvPr/>
          </p:nvSpPr>
          <p:spPr>
            <a:xfrm>
              <a:off x="3441467" y="2278685"/>
              <a:ext cx="1802130" cy="304800"/>
            </a:xfrm>
            <a:custGeom>
              <a:avLst/>
              <a:gdLst/>
              <a:ahLst/>
              <a:cxnLst/>
              <a:rect l="l" t="t" r="r" b="b"/>
              <a:pathLst>
                <a:path w="1802129" h="304800">
                  <a:moveTo>
                    <a:pt x="1801785" y="228552"/>
                  </a:moveTo>
                  <a:lnTo>
                    <a:pt x="152368" y="228552"/>
                  </a:lnTo>
                  <a:lnTo>
                    <a:pt x="152368" y="304736"/>
                  </a:lnTo>
                  <a:lnTo>
                    <a:pt x="0" y="152368"/>
                  </a:lnTo>
                  <a:lnTo>
                    <a:pt x="152368" y="0"/>
                  </a:lnTo>
                  <a:lnTo>
                    <a:pt x="152368" y="76184"/>
                  </a:lnTo>
                  <a:lnTo>
                    <a:pt x="1801785" y="76184"/>
                  </a:lnTo>
                  <a:lnTo>
                    <a:pt x="1801785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CA26C178-0B63-DF55-9E41-4FC90C66E008}"/>
              </a:ext>
            </a:extLst>
          </p:cNvPr>
          <p:cNvSpPr txBox="1"/>
          <p:nvPr/>
        </p:nvSpPr>
        <p:spPr>
          <a:xfrm>
            <a:off x="14754463" y="8677353"/>
            <a:ext cx="60627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Lista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Estados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habilitados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49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3146B3FC-A215-4ADC-2BBA-CEAAFD52E3E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492" y="249381"/>
            <a:ext cx="6650538" cy="10859606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56FA5AC-75BA-833E-09F4-D17E7F2090C4}"/>
              </a:ext>
            </a:extLst>
          </p:cNvPr>
          <p:cNvSpPr txBox="1">
            <a:spLocks/>
          </p:cNvSpPr>
          <p:nvPr/>
        </p:nvSpPr>
        <p:spPr>
          <a:xfrm>
            <a:off x="7336593" y="1029691"/>
            <a:ext cx="11204326" cy="634019"/>
          </a:xfrm>
          <a:prstGeom prst="rect">
            <a:avLst/>
          </a:prstGeom>
        </p:spPr>
        <p:txBody>
          <a:bodyPr vert="horz" wrap="square" lIns="0" tIns="79247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3681095">
              <a:lnSpc>
                <a:spcPct val="100000"/>
              </a:lnSpc>
              <a:spcBef>
                <a:spcPts val="100"/>
              </a:spcBef>
            </a:pPr>
            <a:r>
              <a:rPr lang="pt-BR" sz="3600" spc="-25">
                <a:latin typeface="+mn-lt"/>
              </a:rPr>
              <a:t>Tela</a:t>
            </a:r>
            <a:r>
              <a:rPr lang="pt-BR" sz="3600" spc="-35">
                <a:latin typeface="+mn-lt"/>
              </a:rPr>
              <a:t> </a:t>
            </a:r>
            <a:r>
              <a:rPr lang="pt-BR" sz="3600">
                <a:latin typeface="+mn-lt"/>
              </a:rPr>
              <a:t>de</a:t>
            </a:r>
            <a:r>
              <a:rPr lang="pt-BR" sz="3600" spc="-35">
                <a:latin typeface="+mn-lt"/>
              </a:rPr>
              <a:t> </a:t>
            </a:r>
            <a:r>
              <a:rPr lang="pt-BR" sz="3600" spc="-10">
                <a:latin typeface="+mn-lt"/>
              </a:rPr>
              <a:t>Verificação</a:t>
            </a:r>
            <a:r>
              <a:rPr lang="pt-BR" sz="3600" spc="-35">
                <a:latin typeface="+mn-lt"/>
              </a:rPr>
              <a:t> </a:t>
            </a:r>
            <a:r>
              <a:rPr lang="pt-BR" sz="3600">
                <a:latin typeface="+mn-lt"/>
              </a:rPr>
              <a:t>de</a:t>
            </a:r>
            <a:r>
              <a:rPr lang="pt-BR" sz="3600" spc="-30">
                <a:latin typeface="+mn-lt"/>
              </a:rPr>
              <a:t> </a:t>
            </a:r>
            <a:r>
              <a:rPr lang="pt-BR" sz="3600" spc="-10">
                <a:latin typeface="+mn-lt"/>
              </a:rPr>
              <a:t>telefone</a:t>
            </a:r>
            <a:endParaRPr lang="pt-BR" sz="3600" dirty="0">
              <a:latin typeface="+mn-lt"/>
            </a:endParaRPr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6EBB5AB4-CCA1-5DE6-284A-0674BDF4C159}"/>
              </a:ext>
            </a:extLst>
          </p:cNvPr>
          <p:cNvGrpSpPr/>
          <p:nvPr/>
        </p:nvGrpSpPr>
        <p:grpSpPr>
          <a:xfrm>
            <a:off x="8575077" y="3648174"/>
            <a:ext cx="2533910" cy="476353"/>
            <a:chOff x="3623954" y="1527545"/>
            <a:chExt cx="969644" cy="31750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90372CAB-8115-B9A4-2AE3-C1A7690682C3}"/>
                </a:ext>
              </a:extLst>
            </p:cNvPr>
            <p:cNvSpPr/>
            <p:nvPr/>
          </p:nvSpPr>
          <p:spPr>
            <a:xfrm>
              <a:off x="3630304" y="1533895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956521" y="76184"/>
                  </a:lnTo>
                  <a:lnTo>
                    <a:pt x="956521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3C2381B7-701A-853F-F0A5-D0D5BE23E2DC}"/>
                </a:ext>
              </a:extLst>
            </p:cNvPr>
            <p:cNvSpPr/>
            <p:nvPr/>
          </p:nvSpPr>
          <p:spPr>
            <a:xfrm>
              <a:off x="3630304" y="1533895"/>
              <a:ext cx="956944" cy="304800"/>
            </a:xfrm>
            <a:custGeom>
              <a:avLst/>
              <a:gdLst/>
              <a:ahLst/>
              <a:cxnLst/>
              <a:rect l="l" t="t" r="r" b="b"/>
              <a:pathLst>
                <a:path w="956945" h="304800">
                  <a:moveTo>
                    <a:pt x="956521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956521" y="76184"/>
                  </a:lnTo>
                  <a:lnTo>
                    <a:pt x="956521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id="{0A913DDD-DA75-CD12-73A2-918CE287C632}"/>
              </a:ext>
            </a:extLst>
          </p:cNvPr>
          <p:cNvSpPr txBox="1"/>
          <p:nvPr/>
        </p:nvSpPr>
        <p:spPr>
          <a:xfrm>
            <a:off x="12663895" y="3261152"/>
            <a:ext cx="10273926" cy="114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Digite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número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seu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telefone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receber </a:t>
            </a:r>
            <a:r>
              <a:rPr b="1" dirty="0">
                <a:latin typeface="Calibri"/>
                <a:cs typeface="Calibri"/>
              </a:rPr>
              <a:t>uma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mensagem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com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código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confirmação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09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oberdan.silva\Desktop\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654"/>
            <a:ext cx="24396701" cy="1611986"/>
          </a:xfrm>
          <a:prstGeom prst="rect">
            <a:avLst/>
          </a:prstGeom>
          <a:noFill/>
        </p:spPr>
      </p:pic>
      <p:pic>
        <p:nvPicPr>
          <p:cNvPr id="25" name="Picture 2" descr="C:\Users\oberdan.silva\Desktop\LogosSefaz_Prancheta 1 cópia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186" y="11685554"/>
            <a:ext cx="5360988" cy="2533650"/>
          </a:xfrm>
          <a:prstGeom prst="rect">
            <a:avLst/>
          </a:prstGeom>
          <a:noFill/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86A4EB9-F575-B83B-4608-09879261C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" y="12097154"/>
            <a:ext cx="3814210" cy="1710449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FA63C455-B440-93F3-FD07-9D1E0117F135}"/>
              </a:ext>
            </a:extLst>
          </p:cNvPr>
          <p:cNvGrpSpPr/>
          <p:nvPr/>
        </p:nvGrpSpPr>
        <p:grpSpPr>
          <a:xfrm>
            <a:off x="2238201" y="1808282"/>
            <a:ext cx="5360988" cy="10040007"/>
            <a:chOff x="950256" y="349133"/>
            <a:chExt cx="2410460" cy="451548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2625E280-F208-A6A8-8549-313274D2DE7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256" y="349133"/>
              <a:ext cx="2410163" cy="451514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F4C365C-EADA-142F-0D85-D6F71ADD0CCB}"/>
                </a:ext>
              </a:extLst>
            </p:cNvPr>
            <p:cNvSpPr/>
            <p:nvPr/>
          </p:nvSpPr>
          <p:spPr>
            <a:xfrm>
              <a:off x="2238201" y="1022097"/>
              <a:ext cx="977265" cy="125095"/>
            </a:xfrm>
            <a:custGeom>
              <a:avLst/>
              <a:gdLst/>
              <a:ahLst/>
              <a:cxnLst/>
              <a:rect l="l" t="t" r="r" b="b"/>
              <a:pathLst>
                <a:path w="977264" h="125094">
                  <a:moveTo>
                    <a:pt x="977008" y="125058"/>
                  </a:moveTo>
                  <a:lnTo>
                    <a:pt x="0" y="125058"/>
                  </a:lnTo>
                  <a:lnTo>
                    <a:pt x="0" y="0"/>
                  </a:lnTo>
                  <a:lnTo>
                    <a:pt x="977008" y="0"/>
                  </a:lnTo>
                  <a:lnTo>
                    <a:pt x="977008" y="125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270C5BC-C6FD-2737-2C7D-CE2FDC323228}"/>
                </a:ext>
              </a:extLst>
            </p:cNvPr>
            <p:cNvSpPr/>
            <p:nvPr/>
          </p:nvSpPr>
          <p:spPr>
            <a:xfrm>
              <a:off x="2238201" y="1022097"/>
              <a:ext cx="977265" cy="125095"/>
            </a:xfrm>
            <a:custGeom>
              <a:avLst/>
              <a:gdLst/>
              <a:ahLst/>
              <a:cxnLst/>
              <a:rect l="l" t="t" r="r" b="b"/>
              <a:pathLst>
                <a:path w="977264" h="125094">
                  <a:moveTo>
                    <a:pt x="0" y="0"/>
                  </a:moveTo>
                  <a:lnTo>
                    <a:pt x="977008" y="0"/>
                  </a:lnTo>
                  <a:lnTo>
                    <a:pt x="977008" y="125058"/>
                  </a:lnTo>
                  <a:lnTo>
                    <a:pt x="0" y="12505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1">
            <a:extLst>
              <a:ext uri="{FF2B5EF4-FFF2-40B4-BE49-F238E27FC236}">
                <a16:creationId xmlns:a16="http://schemas.microsoft.com/office/drawing/2014/main" id="{4DCC609A-E48F-9EB5-4EFE-317A5CC046CD}"/>
              </a:ext>
            </a:extLst>
          </p:cNvPr>
          <p:cNvGrpSpPr/>
          <p:nvPr/>
        </p:nvGrpSpPr>
        <p:grpSpPr>
          <a:xfrm>
            <a:off x="8264199" y="4520342"/>
            <a:ext cx="2572413" cy="460220"/>
            <a:chOff x="3458736" y="1407491"/>
            <a:chExt cx="1068070" cy="317500"/>
          </a:xfrm>
        </p:grpSpPr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2AD4C5D0-5606-5053-E12F-635E1A057580}"/>
                </a:ext>
              </a:extLst>
            </p:cNvPr>
            <p:cNvSpPr/>
            <p:nvPr/>
          </p:nvSpPr>
          <p:spPr>
            <a:xfrm>
              <a:off x="3465086" y="1413841"/>
              <a:ext cx="1055370" cy="304800"/>
            </a:xfrm>
            <a:custGeom>
              <a:avLst/>
              <a:gdLst/>
              <a:ahLst/>
              <a:cxnLst/>
              <a:rect l="l" t="t" r="r" b="b"/>
              <a:pathLst>
                <a:path w="1055370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054957" y="76184"/>
                  </a:lnTo>
                  <a:lnTo>
                    <a:pt x="1054957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0AAFC4FE-AADB-2CDB-A950-9F5B94734FD8}"/>
                </a:ext>
              </a:extLst>
            </p:cNvPr>
            <p:cNvSpPr/>
            <p:nvPr/>
          </p:nvSpPr>
          <p:spPr>
            <a:xfrm>
              <a:off x="3465086" y="1413841"/>
              <a:ext cx="1055370" cy="304800"/>
            </a:xfrm>
            <a:custGeom>
              <a:avLst/>
              <a:gdLst/>
              <a:ahLst/>
              <a:cxnLst/>
              <a:rect l="l" t="t" r="r" b="b"/>
              <a:pathLst>
                <a:path w="1055370" h="304800">
                  <a:moveTo>
                    <a:pt x="1054957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054957" y="76184"/>
                  </a:lnTo>
                  <a:lnTo>
                    <a:pt x="1054957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9C225A6C-4FD5-98AD-F3C5-2103964446D3}"/>
              </a:ext>
            </a:extLst>
          </p:cNvPr>
          <p:cNvGrpSpPr/>
          <p:nvPr/>
        </p:nvGrpSpPr>
        <p:grpSpPr>
          <a:xfrm>
            <a:off x="8422143" y="7576765"/>
            <a:ext cx="2541824" cy="441811"/>
            <a:chOff x="3458736" y="1407491"/>
            <a:chExt cx="1068070" cy="317500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99C5B20E-B7C0-EFCC-2129-996608708B73}"/>
                </a:ext>
              </a:extLst>
            </p:cNvPr>
            <p:cNvSpPr/>
            <p:nvPr/>
          </p:nvSpPr>
          <p:spPr>
            <a:xfrm>
              <a:off x="3465086" y="1413841"/>
              <a:ext cx="1055370" cy="304800"/>
            </a:xfrm>
            <a:custGeom>
              <a:avLst/>
              <a:gdLst/>
              <a:ahLst/>
              <a:cxnLst/>
              <a:rect l="l" t="t" r="r" b="b"/>
              <a:pathLst>
                <a:path w="1055370" h="304800">
                  <a:moveTo>
                    <a:pt x="152367" y="304736"/>
                  </a:move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054957" y="76184"/>
                  </a:lnTo>
                  <a:lnTo>
                    <a:pt x="1054957" y="228552"/>
                  </a:lnTo>
                  <a:lnTo>
                    <a:pt x="152367" y="228552"/>
                  </a:lnTo>
                  <a:lnTo>
                    <a:pt x="152367" y="304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1D7C707B-343D-C141-49C0-DAF20B16756F}"/>
                </a:ext>
              </a:extLst>
            </p:cNvPr>
            <p:cNvSpPr/>
            <p:nvPr/>
          </p:nvSpPr>
          <p:spPr>
            <a:xfrm>
              <a:off x="3465086" y="1413841"/>
              <a:ext cx="1055370" cy="304800"/>
            </a:xfrm>
            <a:custGeom>
              <a:avLst/>
              <a:gdLst/>
              <a:ahLst/>
              <a:cxnLst/>
              <a:rect l="l" t="t" r="r" b="b"/>
              <a:pathLst>
                <a:path w="1055370" h="304800">
                  <a:moveTo>
                    <a:pt x="1054957" y="228552"/>
                  </a:moveTo>
                  <a:lnTo>
                    <a:pt x="152367" y="228552"/>
                  </a:lnTo>
                  <a:lnTo>
                    <a:pt x="152367" y="304736"/>
                  </a:lnTo>
                  <a:lnTo>
                    <a:pt x="0" y="152368"/>
                  </a:lnTo>
                  <a:lnTo>
                    <a:pt x="152367" y="0"/>
                  </a:lnTo>
                  <a:lnTo>
                    <a:pt x="152367" y="76184"/>
                  </a:lnTo>
                  <a:lnTo>
                    <a:pt x="1054957" y="76184"/>
                  </a:lnTo>
                  <a:lnTo>
                    <a:pt x="1054957" y="22855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6">
            <a:extLst>
              <a:ext uri="{FF2B5EF4-FFF2-40B4-BE49-F238E27FC236}">
                <a16:creationId xmlns:a16="http://schemas.microsoft.com/office/drawing/2014/main" id="{4F427B04-49F5-BCE7-44DE-ED1F65624BA6}"/>
              </a:ext>
            </a:extLst>
          </p:cNvPr>
          <p:cNvSpPr txBox="1">
            <a:spLocks/>
          </p:cNvSpPr>
          <p:nvPr/>
        </p:nvSpPr>
        <p:spPr>
          <a:xfrm>
            <a:off x="11787582" y="4404535"/>
            <a:ext cx="93992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8284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dirty="0">
                <a:latin typeface="+mn-lt"/>
              </a:rPr>
              <a:t>Inserir</a:t>
            </a:r>
            <a:r>
              <a:rPr lang="pt-BR" sz="3600" spc="-35" dirty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o</a:t>
            </a:r>
            <a:r>
              <a:rPr lang="pt-BR" sz="3600" spc="-35" dirty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código</a:t>
            </a:r>
            <a:r>
              <a:rPr lang="pt-BR" sz="3600" spc="-30" dirty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de</a:t>
            </a:r>
            <a:r>
              <a:rPr lang="pt-BR" sz="3600" spc="-35" dirty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6</a:t>
            </a:r>
            <a:r>
              <a:rPr lang="pt-BR" sz="3600" spc="-35" dirty="0">
                <a:latin typeface="+mn-lt"/>
              </a:rPr>
              <a:t> </a:t>
            </a:r>
            <a:r>
              <a:rPr lang="pt-BR" sz="3600" spc="-10" dirty="0">
                <a:latin typeface="+mn-lt"/>
              </a:rPr>
              <a:t>dígitos</a:t>
            </a:r>
            <a:r>
              <a:rPr lang="pt-BR" sz="3600" spc="-30" dirty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recebido</a:t>
            </a:r>
            <a:r>
              <a:rPr lang="pt-BR" sz="3600" spc="-35" dirty="0">
                <a:latin typeface="+mn-lt"/>
              </a:rPr>
              <a:t> </a:t>
            </a:r>
            <a:r>
              <a:rPr lang="pt-BR" sz="3600" dirty="0">
                <a:latin typeface="+mn-lt"/>
              </a:rPr>
              <a:t>por</a:t>
            </a:r>
            <a:r>
              <a:rPr lang="pt-BR" sz="3600" spc="-30" dirty="0">
                <a:latin typeface="+mn-lt"/>
              </a:rPr>
              <a:t> </a:t>
            </a:r>
            <a:r>
              <a:rPr lang="pt-BR" sz="3600" spc="-25" dirty="0">
                <a:latin typeface="+mn-lt"/>
              </a:rPr>
              <a:t>SMS</a:t>
            </a: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3BD5B109-5261-3B59-3434-F34322EDCDC7}"/>
              </a:ext>
            </a:extLst>
          </p:cNvPr>
          <p:cNvSpPr txBox="1"/>
          <p:nvPr/>
        </p:nvSpPr>
        <p:spPr>
          <a:xfrm>
            <a:off x="11974672" y="7514004"/>
            <a:ext cx="792811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2644" marR="5080" indent="-8305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Logo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após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inserir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código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corretamente, </a:t>
            </a:r>
            <a:r>
              <a:rPr b="1" dirty="0">
                <a:latin typeface="Calibri"/>
                <a:cs typeface="Calibri"/>
              </a:rPr>
              <a:t>clicar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em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VALIDAR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4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2">
      <a:dk1>
        <a:srgbClr val="0070C0"/>
      </a:dk1>
      <a:lt1>
        <a:srgbClr val="00B0F0"/>
      </a:lt1>
      <a:dk2>
        <a:srgbClr val="0070C0"/>
      </a:dk2>
      <a:lt2>
        <a:srgbClr val="FFFFFF"/>
      </a:lt2>
      <a:accent1>
        <a:srgbClr val="00B0F0"/>
      </a:accent1>
      <a:accent2>
        <a:srgbClr val="086AC4"/>
      </a:accent2>
      <a:accent3>
        <a:srgbClr val="1074E2"/>
      </a:accent3>
      <a:accent4>
        <a:srgbClr val="393A39"/>
      </a:accent4>
      <a:accent5>
        <a:srgbClr val="6F6F6F"/>
      </a:accent5>
      <a:accent6>
        <a:srgbClr val="F2F2F2"/>
      </a:accent6>
      <a:hlink>
        <a:srgbClr val="00B0F0"/>
      </a:hlink>
      <a:folHlink>
        <a:srgbClr val="00B0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55442</TotalTime>
  <Words>2272</Words>
  <Application>Microsoft Office PowerPoint</Application>
  <PresentationFormat>Personalizar</PresentationFormat>
  <Paragraphs>174</Paragraphs>
  <Slides>43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1" baseType="lpstr">
      <vt:lpstr>Antique Olive</vt:lpstr>
      <vt:lpstr>Arial</vt:lpstr>
      <vt:lpstr>Calibri</vt:lpstr>
      <vt:lpstr>Calibri Light</vt:lpstr>
      <vt:lpstr>Lato Light</vt:lpstr>
      <vt:lpstr>Tahoma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creator>Rocketo Graphics</dc:creator>
  <cp:lastModifiedBy>Cesar Milagres Henriques</cp:lastModifiedBy>
  <cp:revision>4663</cp:revision>
  <cp:lastPrinted>2024-04-05T18:27:30Z</cp:lastPrinted>
  <dcterms:created xsi:type="dcterms:W3CDTF">2014-11-12T21:47:38Z</dcterms:created>
  <dcterms:modified xsi:type="dcterms:W3CDTF">2024-11-18T14:29:56Z</dcterms:modified>
</cp:coreProperties>
</file>