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1" r:id="rId3"/>
    <p:sldId id="260" r:id="rId4"/>
    <p:sldId id="276" r:id="rId5"/>
    <p:sldId id="278" r:id="rId6"/>
    <p:sldId id="258" r:id="rId7"/>
    <p:sldId id="275" r:id="rId8"/>
    <p:sldId id="273" r:id="rId9"/>
    <p:sldId id="263" r:id="rId10"/>
    <p:sldId id="274" r:id="rId11"/>
    <p:sldId id="265" r:id="rId12"/>
    <p:sldId id="277" r:id="rId13"/>
    <p:sldId id="267" r:id="rId14"/>
    <p:sldId id="272" r:id="rId15"/>
    <p:sldId id="270" r:id="rId16"/>
    <p:sldId id="269" r:id="rId17"/>
    <p:sldId id="268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CCE9AD"/>
    <a:srgbClr val="FF99CC"/>
    <a:srgbClr val="D4E2F4"/>
    <a:srgbClr val="66FFFF"/>
    <a:srgbClr val="C0E498"/>
    <a:srgbClr val="ABDB77"/>
    <a:srgbClr val="008000"/>
    <a:srgbClr val="FFFFCC"/>
    <a:srgbClr val="FFEB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713" autoAdjust="0"/>
  </p:normalViewPr>
  <p:slideViewPr>
    <p:cSldViewPr>
      <p:cViewPr varScale="1">
        <p:scale>
          <a:sx n="101" d="100"/>
          <a:sy n="101" d="100"/>
        </p:scale>
        <p:origin x="2202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FB633-732A-4C74-B46B-5FCE940ACB12}" type="datetimeFigureOut">
              <a:rPr lang="pt-BR" smtClean="0"/>
              <a:pPr/>
              <a:t>03/12/2024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3C06EC-3EA4-490B-9E51-9C32A24DA6E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787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C06EC-3EA4-490B-9E51-9C32A24DA6E5}" type="slidenum">
              <a:rPr lang="pt-BR" smtClean="0"/>
              <a:pPr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2112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C06EC-3EA4-490B-9E51-9C32A24DA6E5}" type="slidenum">
              <a:rPr lang="pt-BR" smtClean="0"/>
              <a:pPr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4953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C06EC-3EA4-490B-9E51-9C32A24DA6E5}" type="slidenum">
              <a:rPr lang="pt-BR" smtClean="0"/>
              <a:pPr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4888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C06EC-3EA4-490B-9E51-9C32A24DA6E5}" type="slidenum">
              <a:rPr lang="pt-BR" smtClean="0"/>
              <a:pPr/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6789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CD1E-D796-402E-A477-CAFFAB34116B}" type="datetimeFigureOut">
              <a:rPr lang="pt-BR" smtClean="0"/>
              <a:pPr/>
              <a:t>03/12/2024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DF8D-DE21-4F47-B00C-F48AFE594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CD1E-D796-402E-A477-CAFFAB34116B}" type="datetimeFigureOut">
              <a:rPr lang="pt-BR" smtClean="0"/>
              <a:pPr/>
              <a:t>03/12/2024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DF8D-DE21-4F47-B00C-F48AFE594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CD1E-D796-402E-A477-CAFFAB34116B}" type="datetimeFigureOut">
              <a:rPr lang="pt-BR" smtClean="0"/>
              <a:pPr/>
              <a:t>03/12/2024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DF8D-DE21-4F47-B00C-F48AFE594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CD1E-D796-402E-A477-CAFFAB34116B}" type="datetimeFigureOut">
              <a:rPr lang="pt-BR" smtClean="0"/>
              <a:pPr/>
              <a:t>03/12/2024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DF8D-DE21-4F47-B00C-F48AFE594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CD1E-D796-402E-A477-CAFFAB34116B}" type="datetimeFigureOut">
              <a:rPr lang="pt-BR" smtClean="0"/>
              <a:pPr/>
              <a:t>03/12/2024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DF8D-DE21-4F47-B00C-F48AFE594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CD1E-D796-402E-A477-CAFFAB34116B}" type="datetimeFigureOut">
              <a:rPr lang="pt-BR" smtClean="0"/>
              <a:pPr/>
              <a:t>03/12/2024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DF8D-DE21-4F47-B00C-F48AFE594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CD1E-D796-402E-A477-CAFFAB34116B}" type="datetimeFigureOut">
              <a:rPr lang="pt-BR" smtClean="0"/>
              <a:pPr/>
              <a:t>03/12/2024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DF8D-DE21-4F47-B00C-F48AFE594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CD1E-D796-402E-A477-CAFFAB34116B}" type="datetimeFigureOut">
              <a:rPr lang="pt-BR" smtClean="0"/>
              <a:pPr/>
              <a:t>03/12/2024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DF8D-DE21-4F47-B00C-F48AFE594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CD1E-D796-402E-A477-CAFFAB34116B}" type="datetimeFigureOut">
              <a:rPr lang="pt-BR" smtClean="0"/>
              <a:pPr/>
              <a:t>03/12/2024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DF8D-DE21-4F47-B00C-F48AFE594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CD1E-D796-402E-A477-CAFFAB34116B}" type="datetimeFigureOut">
              <a:rPr lang="pt-BR" smtClean="0"/>
              <a:pPr/>
              <a:t>03/12/2024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DF8D-DE21-4F47-B00C-F48AFE594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CD1E-D796-402E-A477-CAFFAB34116B}" type="datetimeFigureOut">
              <a:rPr lang="pt-BR" smtClean="0"/>
              <a:pPr/>
              <a:t>03/12/2024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DF8D-DE21-4F47-B00C-F48AFE594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ECD1E-D796-402E-A477-CAFFAB34116B}" type="datetimeFigureOut">
              <a:rPr lang="pt-BR" smtClean="0"/>
              <a:pPr/>
              <a:t>03/12/2024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CDF8D-DE21-4F47-B00C-F48AFE594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6.xml"/><Relationship Id="rId18" Type="http://schemas.openxmlformats.org/officeDocument/2006/relationships/slide" Target="slide7.xml"/><Relationship Id="rId3" Type="http://schemas.openxmlformats.org/officeDocument/2006/relationships/slide" Target="slide1.xml"/><Relationship Id="rId7" Type="http://schemas.openxmlformats.org/officeDocument/2006/relationships/slide" Target="slide5.xml"/><Relationship Id="rId12" Type="http://schemas.openxmlformats.org/officeDocument/2006/relationships/slide" Target="slide17.xml"/><Relationship Id="rId17" Type="http://schemas.openxmlformats.org/officeDocument/2006/relationships/slide" Target="slide10.xml"/><Relationship Id="rId2" Type="http://schemas.openxmlformats.org/officeDocument/2006/relationships/notesSlide" Target="../notesSlides/notesSlide1.xml"/><Relationship Id="rId16" Type="http://schemas.openxmlformats.org/officeDocument/2006/relationships/slide" Target="slide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15.xml"/><Relationship Id="rId5" Type="http://schemas.openxmlformats.org/officeDocument/2006/relationships/slide" Target="slide3.xml"/><Relationship Id="rId15" Type="http://schemas.openxmlformats.org/officeDocument/2006/relationships/slide" Target="slide14.xml"/><Relationship Id="rId10" Type="http://schemas.openxmlformats.org/officeDocument/2006/relationships/slide" Target="slide11.xml"/><Relationship Id="rId19" Type="http://schemas.openxmlformats.org/officeDocument/2006/relationships/slide" Target="slide12.xml"/><Relationship Id="rId4" Type="http://schemas.openxmlformats.org/officeDocument/2006/relationships/slide" Target="slide2.xml"/><Relationship Id="rId9" Type="http://schemas.openxmlformats.org/officeDocument/2006/relationships/slide" Target="slide13.xml"/><Relationship Id="rId1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.xml"/><Relationship Id="rId4" Type="http://schemas.openxmlformats.org/officeDocument/2006/relationships/slide" Target="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5.xml"/><Relationship Id="rId4" Type="http://schemas.openxmlformats.org/officeDocument/2006/relationships/slide" Target="slid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tângulo de cantos arredondados 51">
            <a:hlinkClick r:id="rId3" action="ppaction://hlinksldjump"/>
          </p:cNvPr>
          <p:cNvSpPr/>
          <p:nvPr/>
        </p:nvSpPr>
        <p:spPr>
          <a:xfrm>
            <a:off x="107504" y="4221088"/>
            <a:ext cx="8928992" cy="1377108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lIns="0" rtlCol="0" anchor="t" anchorCtr="1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Gerência</a:t>
            </a:r>
          </a:p>
        </p:txBody>
      </p:sp>
      <p:sp>
        <p:nvSpPr>
          <p:cNvPr id="51" name="Retângulo de cantos arredondados 50">
            <a:hlinkClick r:id="rId3" action="ppaction://hlinksldjump"/>
          </p:cNvPr>
          <p:cNvSpPr/>
          <p:nvPr/>
        </p:nvSpPr>
        <p:spPr>
          <a:xfrm>
            <a:off x="107504" y="5684706"/>
            <a:ext cx="8928992" cy="1056662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lIns="0" rtlCol="0" anchor="t" anchorCtr="1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Instrumental</a:t>
            </a:r>
          </a:p>
        </p:txBody>
      </p:sp>
      <p:sp>
        <p:nvSpPr>
          <p:cNvPr id="49" name="Retângulo de cantos arredondados 48">
            <a:hlinkClick r:id="rId3" action="ppaction://hlinksldjump"/>
          </p:cNvPr>
          <p:cNvSpPr/>
          <p:nvPr/>
        </p:nvSpPr>
        <p:spPr>
          <a:xfrm>
            <a:off x="103804" y="2610215"/>
            <a:ext cx="8928992" cy="1555281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lIns="0" rtlCol="0" anchor="t" anchorCtr="1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Assessoramento</a:t>
            </a:r>
          </a:p>
        </p:txBody>
      </p:sp>
      <p:sp>
        <p:nvSpPr>
          <p:cNvPr id="29" name="Retângulo de cantos arredondados 28">
            <a:hlinkClick r:id="rId3" action="ppaction://hlinksldjump"/>
          </p:cNvPr>
          <p:cNvSpPr/>
          <p:nvPr/>
        </p:nvSpPr>
        <p:spPr>
          <a:xfrm>
            <a:off x="107504" y="44335"/>
            <a:ext cx="8928992" cy="2518568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lIns="0" rtlCol="0" anchor="t" anchorCtr="1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Direção Superior</a:t>
            </a:r>
          </a:p>
        </p:txBody>
      </p:sp>
      <p:sp>
        <p:nvSpPr>
          <p:cNvPr id="5" name="Retângulo de cantos arredondados 4">
            <a:hlinkClick r:id="rId3" action="ppaction://hlinksldjump"/>
          </p:cNvPr>
          <p:cNvSpPr/>
          <p:nvPr/>
        </p:nvSpPr>
        <p:spPr>
          <a:xfrm>
            <a:off x="3707904" y="116632"/>
            <a:ext cx="1836000" cy="64807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SEFAZ</a:t>
            </a:r>
          </a:p>
          <a:p>
            <a:pPr algn="ctr"/>
            <a:r>
              <a:rPr lang="pt-BR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SECRETARIA DE ESTADO DA FAZENDA</a:t>
            </a:r>
          </a:p>
        </p:txBody>
      </p:sp>
      <p:sp>
        <p:nvSpPr>
          <p:cNvPr id="8" name="Retângulo de cantos arredondados 7">
            <a:hlinkClick r:id="rId3" action="ppaction://hlinksldjump"/>
          </p:cNvPr>
          <p:cNvSpPr/>
          <p:nvPr/>
        </p:nvSpPr>
        <p:spPr>
          <a:xfrm>
            <a:off x="5739631" y="284536"/>
            <a:ext cx="1512000" cy="683492"/>
          </a:xfrm>
          <a:prstGeom prst="roundRect">
            <a:avLst/>
          </a:prstGeom>
          <a:solidFill>
            <a:srgbClr val="FFEB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CERF 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Conselho Estadual de Recursos Fiscais</a:t>
            </a:r>
          </a:p>
        </p:txBody>
      </p:sp>
      <p:sp>
        <p:nvSpPr>
          <p:cNvPr id="10" name="Retângulo de cantos arredondados 9">
            <a:hlinkClick r:id="rId3" action="ppaction://hlinksldjump"/>
          </p:cNvPr>
          <p:cNvSpPr/>
          <p:nvPr/>
        </p:nvSpPr>
        <p:spPr>
          <a:xfrm>
            <a:off x="2852048" y="2705360"/>
            <a:ext cx="1540800" cy="659243"/>
          </a:xfrm>
          <a:prstGeom prst="roundRect">
            <a:avLst/>
          </a:prstGeom>
          <a:solidFill>
            <a:srgbClr val="FFEB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NUPETRO</a:t>
            </a:r>
          </a:p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Núcleo de Petróleo, Gás Natural, Biocombustíveis e Derivados</a:t>
            </a:r>
          </a:p>
        </p:txBody>
      </p:sp>
      <p:sp>
        <p:nvSpPr>
          <p:cNvPr id="11" name="Retângulo de cantos arredondados 10">
            <a:hlinkClick r:id="rId3" action="ppaction://hlinksldjump"/>
          </p:cNvPr>
          <p:cNvSpPr/>
          <p:nvPr/>
        </p:nvSpPr>
        <p:spPr>
          <a:xfrm>
            <a:off x="2859510" y="3440558"/>
            <a:ext cx="1540800" cy="615154"/>
          </a:xfrm>
          <a:prstGeom prst="roundRect">
            <a:avLst/>
          </a:prstGeom>
          <a:solidFill>
            <a:srgbClr val="FFEB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ASTEC 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Assessoria Técnica Fazendária</a:t>
            </a:r>
          </a:p>
        </p:txBody>
      </p:sp>
      <p:sp>
        <p:nvSpPr>
          <p:cNvPr id="13" name="Retângulo de cantos arredondados 12">
            <a:hlinkClick r:id="rId3" action="ppaction://hlinksldjump"/>
          </p:cNvPr>
          <p:cNvSpPr/>
          <p:nvPr/>
        </p:nvSpPr>
        <p:spPr>
          <a:xfrm>
            <a:off x="1403817" y="294383"/>
            <a:ext cx="1512000" cy="593085"/>
          </a:xfrm>
          <a:prstGeom prst="roundRect">
            <a:avLst/>
          </a:prstGeom>
          <a:solidFill>
            <a:srgbClr val="FFEBF0"/>
          </a:solidFill>
          <a:ln w="6350">
            <a:noFill/>
            <a:prstDash val="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CONPTAF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Conselho do Pessoal da Área TAF </a:t>
            </a:r>
          </a:p>
        </p:txBody>
      </p:sp>
      <p:sp>
        <p:nvSpPr>
          <p:cNvPr id="14" name="Retângulo de cantos arredondados 13">
            <a:hlinkClick r:id="rId3" action="ppaction://hlinksldjump"/>
          </p:cNvPr>
          <p:cNvSpPr/>
          <p:nvPr/>
        </p:nvSpPr>
        <p:spPr>
          <a:xfrm>
            <a:off x="585191" y="1837475"/>
            <a:ext cx="1584176" cy="55661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SUBSER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SUBSECRETARIA DE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ESTADO DA RECEITA</a:t>
            </a:r>
            <a:endParaRPr lang="pt-B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de cantos arredondados 14">
            <a:hlinkClick r:id="rId3" action="ppaction://hlinksldjump"/>
          </p:cNvPr>
          <p:cNvSpPr/>
          <p:nvPr/>
        </p:nvSpPr>
        <p:spPr>
          <a:xfrm>
            <a:off x="7251631" y="1777741"/>
            <a:ext cx="1584176" cy="68349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SUBSET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SUBSECRETARIA DO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TESOURO ESTADUAL</a:t>
            </a:r>
          </a:p>
        </p:txBody>
      </p:sp>
      <p:sp>
        <p:nvSpPr>
          <p:cNvPr id="16" name="Retângulo de cantos arredondados 15">
            <a:hlinkClick r:id="rId3" action="ppaction://hlinksldjump"/>
          </p:cNvPr>
          <p:cNvSpPr/>
          <p:nvPr/>
        </p:nvSpPr>
        <p:spPr>
          <a:xfrm>
            <a:off x="5436096" y="1802753"/>
            <a:ext cx="1584176" cy="66535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SUBSAD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SUBSECRETARIA DE ESTADO PARA ASSUNTOS ADMINISTRATIVOS</a:t>
            </a:r>
          </a:p>
        </p:txBody>
      </p:sp>
      <p:sp>
        <p:nvSpPr>
          <p:cNvPr id="18" name="Retângulo de cantos arredondados 17">
            <a:hlinkClick r:id="rId4" action="ppaction://hlinksldjump"/>
          </p:cNvPr>
          <p:cNvSpPr/>
          <p:nvPr/>
        </p:nvSpPr>
        <p:spPr>
          <a:xfrm>
            <a:off x="340732" y="4630549"/>
            <a:ext cx="486852" cy="396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GETRI</a:t>
            </a:r>
          </a:p>
        </p:txBody>
      </p:sp>
      <p:sp>
        <p:nvSpPr>
          <p:cNvPr id="19" name="Retângulo de cantos arredondados 18">
            <a:hlinkClick r:id="rId5" action="ppaction://hlinksldjump"/>
          </p:cNvPr>
          <p:cNvSpPr/>
          <p:nvPr/>
        </p:nvSpPr>
        <p:spPr>
          <a:xfrm>
            <a:off x="869495" y="4612094"/>
            <a:ext cx="459616" cy="396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GEFIS</a:t>
            </a:r>
          </a:p>
        </p:txBody>
      </p:sp>
      <p:sp>
        <p:nvSpPr>
          <p:cNvPr id="20" name="Retângulo de cantos arredondados 19">
            <a:hlinkClick r:id="rId6" action="ppaction://hlinksldjump"/>
          </p:cNvPr>
          <p:cNvSpPr/>
          <p:nvPr/>
        </p:nvSpPr>
        <p:spPr>
          <a:xfrm>
            <a:off x="2483768" y="4583691"/>
            <a:ext cx="457356" cy="396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GEARE</a:t>
            </a:r>
          </a:p>
        </p:txBody>
      </p:sp>
      <p:sp>
        <p:nvSpPr>
          <p:cNvPr id="21" name="Retângulo de cantos arredondados 20">
            <a:hlinkClick r:id="rId7" action="ppaction://hlinksldjump"/>
          </p:cNvPr>
          <p:cNvSpPr/>
          <p:nvPr/>
        </p:nvSpPr>
        <p:spPr>
          <a:xfrm>
            <a:off x="1939715" y="4597901"/>
            <a:ext cx="472045" cy="396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GEARC</a:t>
            </a:r>
            <a:endParaRPr lang="pt-BR" sz="800" b="1" u="sng" dirty="0">
              <a:solidFill>
                <a:schemeClr val="tx1"/>
              </a:solidFill>
            </a:endParaRPr>
          </a:p>
        </p:txBody>
      </p:sp>
      <p:sp>
        <p:nvSpPr>
          <p:cNvPr id="22" name="Retângulo de cantos arredondados 21">
            <a:hlinkClick r:id="rId8" action="ppaction://hlinksldjump"/>
          </p:cNvPr>
          <p:cNvSpPr/>
          <p:nvPr/>
        </p:nvSpPr>
        <p:spPr>
          <a:xfrm>
            <a:off x="3563888" y="4587691"/>
            <a:ext cx="497699" cy="396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</a:t>
            </a:r>
            <a:r>
              <a:rPr lang="pt-BR" sz="800" b="1" dirty="0" err="1">
                <a:solidFill>
                  <a:schemeClr val="tx1"/>
                </a:solidFill>
              </a:rPr>
              <a:t>GETEC</a:t>
            </a:r>
            <a:endParaRPr lang="pt-BR" sz="800" b="1" dirty="0">
              <a:solidFill>
                <a:schemeClr val="tx1"/>
              </a:solidFill>
            </a:endParaRPr>
          </a:p>
        </p:txBody>
      </p:sp>
      <p:sp>
        <p:nvSpPr>
          <p:cNvPr id="23" name="Retângulo de cantos arredondados 22">
            <a:hlinkClick r:id="rId9" action="ppaction://hlinksldjump"/>
          </p:cNvPr>
          <p:cNvSpPr/>
          <p:nvPr/>
        </p:nvSpPr>
        <p:spPr>
          <a:xfrm>
            <a:off x="5796136" y="4562594"/>
            <a:ext cx="498733" cy="396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GEAFI</a:t>
            </a:r>
          </a:p>
        </p:txBody>
      </p:sp>
      <p:sp>
        <p:nvSpPr>
          <p:cNvPr id="24" name="Retângulo de cantos arredondados 23">
            <a:hlinkClick r:id="rId10" action="ppaction://hlinksldjump"/>
          </p:cNvPr>
          <p:cNvSpPr/>
          <p:nvPr/>
        </p:nvSpPr>
        <p:spPr>
          <a:xfrm>
            <a:off x="5292080" y="4562594"/>
            <a:ext cx="459622" cy="396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GEDEF</a:t>
            </a:r>
          </a:p>
        </p:txBody>
      </p:sp>
      <p:sp>
        <p:nvSpPr>
          <p:cNvPr id="26" name="Retângulo de cantos arredondados 25">
            <a:hlinkClick r:id="rId11" action="ppaction://hlinksldjump"/>
          </p:cNvPr>
          <p:cNvSpPr/>
          <p:nvPr/>
        </p:nvSpPr>
        <p:spPr>
          <a:xfrm>
            <a:off x="7453452" y="4558747"/>
            <a:ext cx="460658" cy="396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GEFIN</a:t>
            </a:r>
          </a:p>
        </p:txBody>
      </p:sp>
      <p:sp>
        <p:nvSpPr>
          <p:cNvPr id="27" name="Retângulo de cantos arredondados 26">
            <a:hlinkClick r:id="rId12" action="ppaction://hlinksldjump"/>
          </p:cNvPr>
          <p:cNvSpPr/>
          <p:nvPr/>
        </p:nvSpPr>
        <p:spPr>
          <a:xfrm>
            <a:off x="8526884" y="4544509"/>
            <a:ext cx="470148" cy="396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GEPOF</a:t>
            </a:r>
          </a:p>
        </p:txBody>
      </p:sp>
      <p:sp>
        <p:nvSpPr>
          <p:cNvPr id="28" name="Retângulo de cantos arredondados 27">
            <a:hlinkClick r:id="rId13" action="ppaction://hlinksldjump"/>
          </p:cNvPr>
          <p:cNvSpPr/>
          <p:nvPr/>
        </p:nvSpPr>
        <p:spPr>
          <a:xfrm>
            <a:off x="7993689" y="4558747"/>
            <a:ext cx="507006" cy="381762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GECOG</a:t>
            </a:r>
          </a:p>
        </p:txBody>
      </p:sp>
      <p:sp>
        <p:nvSpPr>
          <p:cNvPr id="30" name="Retângulo de cantos arredondados 29">
            <a:hlinkClick r:id="rId3" action="ppaction://hlinksldjump"/>
          </p:cNvPr>
          <p:cNvSpPr/>
          <p:nvPr/>
        </p:nvSpPr>
        <p:spPr>
          <a:xfrm>
            <a:off x="6574899" y="5733256"/>
            <a:ext cx="432000" cy="2880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7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GFS</a:t>
            </a:r>
          </a:p>
        </p:txBody>
      </p:sp>
      <p:sp>
        <p:nvSpPr>
          <p:cNvPr id="32" name="Retângulo de cantos arredondados 31">
            <a:hlinkClick r:id="rId3" action="ppaction://hlinksldjump"/>
          </p:cNvPr>
          <p:cNvSpPr/>
          <p:nvPr/>
        </p:nvSpPr>
        <p:spPr>
          <a:xfrm>
            <a:off x="6588272" y="6417332"/>
            <a:ext cx="432000" cy="2880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7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</a:t>
            </a:r>
          </a:p>
        </p:txBody>
      </p:sp>
      <p:sp>
        <p:nvSpPr>
          <p:cNvPr id="33" name="Retângulo de cantos arredondados 32">
            <a:hlinkClick r:id="rId3" action="ppaction://hlinksldjump"/>
          </p:cNvPr>
          <p:cNvSpPr/>
          <p:nvPr/>
        </p:nvSpPr>
        <p:spPr>
          <a:xfrm>
            <a:off x="6574899" y="6093296"/>
            <a:ext cx="432000" cy="2880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7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GPO</a:t>
            </a:r>
          </a:p>
        </p:txBody>
      </p:sp>
      <p:cxnSp>
        <p:nvCxnSpPr>
          <p:cNvPr id="41" name="Conector angulado 40"/>
          <p:cNvCxnSpPr>
            <a:cxnSpLocks/>
            <a:stCxn id="5" idx="2"/>
            <a:endCxn id="10" idx="3"/>
          </p:cNvCxnSpPr>
          <p:nvPr/>
        </p:nvCxnSpPr>
        <p:spPr>
          <a:xfrm rot="5400000">
            <a:off x="3374237" y="1783315"/>
            <a:ext cx="2270278" cy="233056"/>
          </a:xfrm>
          <a:prstGeom prst="bentConnector2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angulado 42"/>
          <p:cNvCxnSpPr>
            <a:cxnSpLocks/>
            <a:stCxn id="5" idx="2"/>
            <a:endCxn id="11" idx="3"/>
          </p:cNvCxnSpPr>
          <p:nvPr/>
        </p:nvCxnSpPr>
        <p:spPr>
          <a:xfrm rot="5400000">
            <a:off x="3021392" y="2143622"/>
            <a:ext cx="2983431" cy="225594"/>
          </a:xfrm>
          <a:prstGeom prst="bentConnector2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angulado 46"/>
          <p:cNvCxnSpPr>
            <a:cxnSpLocks/>
            <a:stCxn id="5" idx="2"/>
            <a:endCxn id="14" idx="3"/>
          </p:cNvCxnSpPr>
          <p:nvPr/>
        </p:nvCxnSpPr>
        <p:spPr>
          <a:xfrm rot="5400000">
            <a:off x="2722097" y="211975"/>
            <a:ext cx="1351079" cy="2456537"/>
          </a:xfrm>
          <a:prstGeom prst="bentConnector2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angulado 94"/>
          <p:cNvCxnSpPr>
            <a:cxnSpLocks/>
            <a:stCxn id="5" idx="2"/>
            <a:endCxn id="16" idx="0"/>
          </p:cNvCxnSpPr>
          <p:nvPr/>
        </p:nvCxnSpPr>
        <p:spPr>
          <a:xfrm rot="16200000" flipH="1">
            <a:off x="4908020" y="482588"/>
            <a:ext cx="1038049" cy="160228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angulado 95"/>
          <p:cNvCxnSpPr>
            <a:cxnSpLocks/>
            <a:stCxn id="5" idx="2"/>
            <a:endCxn id="15" idx="0"/>
          </p:cNvCxnSpPr>
          <p:nvPr/>
        </p:nvCxnSpPr>
        <p:spPr>
          <a:xfrm rot="16200000" flipH="1">
            <a:off x="5828293" y="-437686"/>
            <a:ext cx="1013037" cy="3417815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angulado 107"/>
          <p:cNvCxnSpPr>
            <a:cxnSpLocks/>
            <a:stCxn id="5" idx="2"/>
            <a:endCxn id="22" idx="0"/>
          </p:cNvCxnSpPr>
          <p:nvPr/>
        </p:nvCxnSpPr>
        <p:spPr>
          <a:xfrm rot="5400000">
            <a:off x="2307828" y="2269614"/>
            <a:ext cx="3822987" cy="813166"/>
          </a:xfrm>
          <a:prstGeom prst="bentConnector3">
            <a:avLst>
              <a:gd name="adj1" fmla="val 95097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ector angulado 115"/>
          <p:cNvCxnSpPr>
            <a:cxnSpLocks/>
            <a:stCxn id="14" idx="2"/>
            <a:endCxn id="18" idx="0"/>
          </p:cNvCxnSpPr>
          <p:nvPr/>
        </p:nvCxnSpPr>
        <p:spPr>
          <a:xfrm rot="5400000">
            <a:off x="-137510" y="3115760"/>
            <a:ext cx="2236458" cy="793121"/>
          </a:xfrm>
          <a:prstGeom prst="bentConnector3">
            <a:avLst>
              <a:gd name="adj1" fmla="val 90460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ector angulado 118"/>
          <p:cNvCxnSpPr>
            <a:cxnSpLocks/>
            <a:stCxn id="14" idx="2"/>
            <a:endCxn id="19" idx="0"/>
          </p:cNvCxnSpPr>
          <p:nvPr/>
        </p:nvCxnSpPr>
        <p:spPr>
          <a:xfrm rot="5400000">
            <a:off x="129290" y="3364104"/>
            <a:ext cx="2218003" cy="277976"/>
          </a:xfrm>
          <a:prstGeom prst="bentConnector3">
            <a:avLst>
              <a:gd name="adj1" fmla="val 91226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ector angulado 121"/>
          <p:cNvCxnSpPr>
            <a:cxnSpLocks/>
            <a:stCxn id="14" idx="2"/>
            <a:endCxn id="20" idx="0"/>
          </p:cNvCxnSpPr>
          <p:nvPr/>
        </p:nvCxnSpPr>
        <p:spPr>
          <a:xfrm rot="16200000" flipH="1">
            <a:off x="950062" y="2821307"/>
            <a:ext cx="2189600" cy="1335167"/>
          </a:xfrm>
          <a:prstGeom prst="bentConnector3">
            <a:avLst>
              <a:gd name="adj1" fmla="val 92631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ector angulado 130"/>
          <p:cNvCxnSpPr>
            <a:cxnSpLocks/>
            <a:stCxn id="16" idx="2"/>
            <a:endCxn id="24" idx="0"/>
          </p:cNvCxnSpPr>
          <p:nvPr/>
        </p:nvCxnSpPr>
        <p:spPr>
          <a:xfrm rot="5400000">
            <a:off x="4827794" y="3162203"/>
            <a:ext cx="2094489" cy="706293"/>
          </a:xfrm>
          <a:prstGeom prst="bentConnector3">
            <a:avLst>
              <a:gd name="adj1" fmla="val 93203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ector angulado 134"/>
          <p:cNvCxnSpPr>
            <a:cxnSpLocks/>
            <a:stCxn id="16" idx="2"/>
            <a:endCxn id="23" idx="0"/>
          </p:cNvCxnSpPr>
          <p:nvPr/>
        </p:nvCxnSpPr>
        <p:spPr>
          <a:xfrm rot="5400000">
            <a:off x="5089600" y="3424009"/>
            <a:ext cx="2094489" cy="182681"/>
          </a:xfrm>
          <a:prstGeom prst="bentConnector3">
            <a:avLst>
              <a:gd name="adj1" fmla="val 93203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ector angulado 137"/>
          <p:cNvCxnSpPr>
            <a:cxnSpLocks/>
            <a:stCxn id="15" idx="2"/>
            <a:endCxn id="26" idx="0"/>
          </p:cNvCxnSpPr>
          <p:nvPr/>
        </p:nvCxnSpPr>
        <p:spPr>
          <a:xfrm rot="5400000">
            <a:off x="6814993" y="3330021"/>
            <a:ext cx="2097514" cy="359938"/>
          </a:xfrm>
          <a:prstGeom prst="bentConnector3">
            <a:avLst>
              <a:gd name="adj1" fmla="val 91778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ector angulado 141"/>
          <p:cNvCxnSpPr>
            <a:cxnSpLocks/>
            <a:stCxn id="15" idx="2"/>
            <a:endCxn id="27" idx="0"/>
          </p:cNvCxnSpPr>
          <p:nvPr/>
        </p:nvCxnSpPr>
        <p:spPr>
          <a:xfrm rot="16200000" flipH="1">
            <a:off x="7361200" y="3143751"/>
            <a:ext cx="2083276" cy="718239"/>
          </a:xfrm>
          <a:prstGeom prst="bentConnector3">
            <a:avLst>
              <a:gd name="adj1" fmla="val 92521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ector angulado 147"/>
          <p:cNvCxnSpPr>
            <a:cxnSpLocks/>
            <a:stCxn id="23" idx="2"/>
            <a:endCxn id="33" idx="1"/>
          </p:cNvCxnSpPr>
          <p:nvPr/>
        </p:nvCxnSpPr>
        <p:spPr>
          <a:xfrm rot="16200000" flipH="1">
            <a:off x="5670850" y="5333247"/>
            <a:ext cx="1278702" cy="529396"/>
          </a:xfrm>
          <a:prstGeom prst="bentConnector2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ector angulado 147"/>
          <p:cNvCxnSpPr>
            <a:cxnSpLocks/>
            <a:stCxn id="23" idx="2"/>
            <a:endCxn id="30" idx="1"/>
          </p:cNvCxnSpPr>
          <p:nvPr/>
        </p:nvCxnSpPr>
        <p:spPr>
          <a:xfrm rot="16200000" flipH="1">
            <a:off x="5850870" y="5153227"/>
            <a:ext cx="918662" cy="529396"/>
          </a:xfrm>
          <a:prstGeom prst="bentConnector2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ixaDeTexto 2"/>
          <p:cNvSpPr txBox="1"/>
          <p:nvPr/>
        </p:nvSpPr>
        <p:spPr>
          <a:xfrm>
            <a:off x="891327" y="6315111"/>
            <a:ext cx="24945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/>
              <a:t>* Clique na Unidade para seu detalhamento </a:t>
            </a:r>
          </a:p>
        </p:txBody>
      </p:sp>
      <p:cxnSp>
        <p:nvCxnSpPr>
          <p:cNvPr id="56" name="Conector angulado 147"/>
          <p:cNvCxnSpPr>
            <a:cxnSpLocks/>
            <a:stCxn id="23" idx="2"/>
            <a:endCxn id="32" idx="1"/>
          </p:cNvCxnSpPr>
          <p:nvPr/>
        </p:nvCxnSpPr>
        <p:spPr>
          <a:xfrm rot="16200000" flipH="1">
            <a:off x="5515518" y="5488578"/>
            <a:ext cx="1602738" cy="542769"/>
          </a:xfrm>
          <a:prstGeom prst="bentConnector2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angulado 54"/>
          <p:cNvCxnSpPr>
            <a:cxnSpLocks/>
            <a:stCxn id="15" idx="2"/>
            <a:endCxn id="28" idx="0"/>
          </p:cNvCxnSpPr>
          <p:nvPr/>
        </p:nvCxnSpPr>
        <p:spPr>
          <a:xfrm rot="16200000" flipH="1">
            <a:off x="7096698" y="3408253"/>
            <a:ext cx="2097514" cy="203473"/>
          </a:xfrm>
          <a:prstGeom prst="bentConnector3">
            <a:avLst>
              <a:gd name="adj1" fmla="val 92232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tângulo de cantos arredondados 60">
            <a:hlinkClick r:id="rId3" action="ppaction://hlinksldjump"/>
          </p:cNvPr>
          <p:cNvSpPr/>
          <p:nvPr/>
        </p:nvSpPr>
        <p:spPr>
          <a:xfrm>
            <a:off x="4777040" y="3156969"/>
            <a:ext cx="1363178" cy="591166"/>
          </a:xfrm>
          <a:prstGeom prst="roundRect">
            <a:avLst/>
          </a:prstGeom>
          <a:solidFill>
            <a:srgbClr val="FFEB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GABSEC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Gabinete do Secretário</a:t>
            </a:r>
          </a:p>
        </p:txBody>
      </p:sp>
      <p:cxnSp>
        <p:nvCxnSpPr>
          <p:cNvPr id="65" name="Conector angulado 64"/>
          <p:cNvCxnSpPr>
            <a:cxnSpLocks/>
            <a:stCxn id="5" idx="2"/>
            <a:endCxn id="61" idx="1"/>
          </p:cNvCxnSpPr>
          <p:nvPr/>
        </p:nvCxnSpPr>
        <p:spPr>
          <a:xfrm rot="16200000" flipH="1">
            <a:off x="3357548" y="2033060"/>
            <a:ext cx="2687848" cy="151136"/>
          </a:xfrm>
          <a:prstGeom prst="bentConnector2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tângulo de cantos arredondados 58">
            <a:hlinkClick r:id="rId14" action="ppaction://hlinksldjump"/>
          </p:cNvPr>
          <p:cNvSpPr/>
          <p:nvPr/>
        </p:nvSpPr>
        <p:spPr>
          <a:xfrm>
            <a:off x="1403648" y="4603600"/>
            <a:ext cx="484364" cy="396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</a:t>
            </a:r>
            <a:r>
              <a:rPr lang="pt-BR" sz="800" b="1" dirty="0" err="1">
                <a:solidFill>
                  <a:schemeClr val="tx1"/>
                </a:solidFill>
              </a:rPr>
              <a:t>GEINF</a:t>
            </a:r>
            <a:endParaRPr lang="pt-BR" sz="800" b="1" dirty="0">
              <a:solidFill>
                <a:schemeClr val="tx1"/>
              </a:solidFill>
            </a:endParaRPr>
          </a:p>
        </p:txBody>
      </p:sp>
      <p:cxnSp>
        <p:nvCxnSpPr>
          <p:cNvPr id="84" name="Conector angulado 83"/>
          <p:cNvCxnSpPr>
            <a:cxnSpLocks/>
            <a:stCxn id="59" idx="0"/>
            <a:endCxn id="14" idx="2"/>
          </p:cNvCxnSpPr>
          <p:nvPr/>
        </p:nvCxnSpPr>
        <p:spPr>
          <a:xfrm rot="16200000" flipV="1">
            <a:off x="406801" y="3364570"/>
            <a:ext cx="2209509" cy="268551"/>
          </a:xfrm>
          <a:prstGeom prst="bentConnector3">
            <a:avLst>
              <a:gd name="adj1" fmla="val 8184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tângulo de cantos arredondados 90">
            <a:hlinkClick r:id="rId15" action="ppaction://hlinksldjump"/>
          </p:cNvPr>
          <p:cNvSpPr/>
          <p:nvPr/>
        </p:nvSpPr>
        <p:spPr>
          <a:xfrm>
            <a:off x="6953563" y="4558747"/>
            <a:ext cx="460657" cy="396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GEREF</a:t>
            </a:r>
          </a:p>
        </p:txBody>
      </p:sp>
      <p:cxnSp>
        <p:nvCxnSpPr>
          <p:cNvPr id="92" name="Conector angulado 91"/>
          <p:cNvCxnSpPr>
            <a:cxnSpLocks/>
            <a:stCxn id="15" idx="2"/>
            <a:endCxn id="91" idx="0"/>
          </p:cNvCxnSpPr>
          <p:nvPr/>
        </p:nvCxnSpPr>
        <p:spPr>
          <a:xfrm rot="5400000">
            <a:off x="6565049" y="3080077"/>
            <a:ext cx="2097514" cy="859827"/>
          </a:xfrm>
          <a:prstGeom prst="bentConnector3">
            <a:avLst>
              <a:gd name="adj1" fmla="val 92232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angulado 121"/>
          <p:cNvCxnSpPr>
            <a:cxnSpLocks/>
            <a:stCxn id="14" idx="2"/>
            <a:endCxn id="21" idx="0"/>
          </p:cNvCxnSpPr>
          <p:nvPr/>
        </p:nvCxnSpPr>
        <p:spPr>
          <a:xfrm rot="16200000" flipH="1">
            <a:off x="674603" y="3096766"/>
            <a:ext cx="2203810" cy="798459"/>
          </a:xfrm>
          <a:prstGeom prst="bentConnector3">
            <a:avLst>
              <a:gd name="adj1" fmla="val 91924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tângulo de cantos arredondados 21">
            <a:hlinkClick r:id="rId16" action="ppaction://hlinksldjump"/>
          </p:cNvPr>
          <p:cNvSpPr/>
          <p:nvPr/>
        </p:nvSpPr>
        <p:spPr>
          <a:xfrm>
            <a:off x="2987824" y="4596941"/>
            <a:ext cx="497699" cy="396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</a:t>
            </a:r>
            <a:r>
              <a:rPr lang="pt-BR" sz="800" b="1" dirty="0" err="1">
                <a:solidFill>
                  <a:schemeClr val="tx1"/>
                </a:solidFill>
              </a:rPr>
              <a:t>GEPRO</a:t>
            </a:r>
            <a:endParaRPr lang="pt-BR" sz="800" b="1" dirty="0">
              <a:solidFill>
                <a:schemeClr val="tx1"/>
              </a:solidFill>
            </a:endParaRPr>
          </a:p>
        </p:txBody>
      </p:sp>
      <p:cxnSp>
        <p:nvCxnSpPr>
          <p:cNvPr id="63" name="Conector angulado 107"/>
          <p:cNvCxnSpPr>
            <a:cxnSpLocks/>
            <a:stCxn id="5" idx="2"/>
            <a:endCxn id="62" idx="0"/>
          </p:cNvCxnSpPr>
          <p:nvPr/>
        </p:nvCxnSpPr>
        <p:spPr>
          <a:xfrm rot="5400000">
            <a:off x="2015171" y="1986207"/>
            <a:ext cx="3832237" cy="1389230"/>
          </a:xfrm>
          <a:prstGeom prst="bentConnector3">
            <a:avLst>
              <a:gd name="adj1" fmla="val 94987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aixaDeTexto 56"/>
          <p:cNvSpPr txBox="1"/>
          <p:nvPr/>
        </p:nvSpPr>
        <p:spPr>
          <a:xfrm>
            <a:off x="342805" y="16766"/>
            <a:ext cx="29338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/>
              <a:t>Atualizado até o Decreto nº 5.879-R, de 29/12/2024.</a:t>
            </a:r>
          </a:p>
        </p:txBody>
      </p:sp>
      <p:sp>
        <p:nvSpPr>
          <p:cNvPr id="60" name="Retângulo de cantos arredondados 7">
            <a:hlinkClick r:id="rId3" action="ppaction://hlinksldjump"/>
          </p:cNvPr>
          <p:cNvSpPr/>
          <p:nvPr/>
        </p:nvSpPr>
        <p:spPr>
          <a:xfrm>
            <a:off x="1413367" y="1007113"/>
            <a:ext cx="1512000" cy="550791"/>
          </a:xfrm>
          <a:prstGeom prst="roundRect">
            <a:avLst/>
          </a:prstGeom>
          <a:solidFill>
            <a:srgbClr val="FFEB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CONSUTES 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Conselho Superior do Tesouro Estadual</a:t>
            </a:r>
          </a:p>
        </p:txBody>
      </p:sp>
      <p:sp>
        <p:nvSpPr>
          <p:cNvPr id="64" name="Retângulo de cantos arredondados 21">
            <a:hlinkClick r:id="rId17" action="ppaction://hlinksldjump"/>
          </p:cNvPr>
          <p:cNvSpPr/>
          <p:nvPr/>
        </p:nvSpPr>
        <p:spPr>
          <a:xfrm>
            <a:off x="4716016" y="4558747"/>
            <a:ext cx="492168" cy="396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</a:t>
            </a:r>
            <a:r>
              <a:rPr lang="pt-BR" sz="800" b="1" dirty="0" err="1">
                <a:solidFill>
                  <a:schemeClr val="tx1"/>
                </a:solidFill>
              </a:rPr>
              <a:t>GERAG</a:t>
            </a:r>
            <a:endParaRPr lang="pt-BR" sz="800" b="1" dirty="0">
              <a:solidFill>
                <a:schemeClr val="tx1"/>
              </a:solidFill>
            </a:endParaRPr>
          </a:p>
        </p:txBody>
      </p:sp>
      <p:sp>
        <p:nvSpPr>
          <p:cNvPr id="66" name="Retângulo de cantos arredondados 21">
            <a:hlinkClick r:id="rId18" action="ppaction://hlinksldjump"/>
          </p:cNvPr>
          <p:cNvSpPr/>
          <p:nvPr/>
        </p:nvSpPr>
        <p:spPr>
          <a:xfrm>
            <a:off x="4139952" y="4568560"/>
            <a:ext cx="497699" cy="396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GEATE</a:t>
            </a:r>
          </a:p>
        </p:txBody>
      </p:sp>
      <p:cxnSp>
        <p:nvCxnSpPr>
          <p:cNvPr id="72" name="Conector angulado 107"/>
          <p:cNvCxnSpPr>
            <a:cxnSpLocks/>
            <a:stCxn id="5" idx="2"/>
            <a:endCxn id="64" idx="0"/>
          </p:cNvCxnSpPr>
          <p:nvPr/>
        </p:nvCxnSpPr>
        <p:spPr>
          <a:xfrm rot="16200000" flipH="1">
            <a:off x="2896981" y="2493627"/>
            <a:ext cx="3794043" cy="336196"/>
          </a:xfrm>
          <a:prstGeom prst="bentConnector3">
            <a:avLst>
              <a:gd name="adj1" fmla="val 96193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angulado 107"/>
          <p:cNvCxnSpPr>
            <a:cxnSpLocks/>
            <a:stCxn id="5" idx="2"/>
            <a:endCxn id="66" idx="0"/>
          </p:cNvCxnSpPr>
          <p:nvPr/>
        </p:nvCxnSpPr>
        <p:spPr>
          <a:xfrm rot="5400000">
            <a:off x="2605425" y="2548081"/>
            <a:ext cx="3803856" cy="237102"/>
          </a:xfrm>
          <a:prstGeom prst="bentConnector3">
            <a:avLst>
              <a:gd name="adj1" fmla="val 95573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angulado 134">
            <a:extLst>
              <a:ext uri="{FF2B5EF4-FFF2-40B4-BE49-F238E27FC236}">
                <a16:creationId xmlns:a16="http://schemas.microsoft.com/office/drawing/2014/main" id="{022B3D18-6C93-365B-1B6D-EFF0DE59AF23}"/>
              </a:ext>
            </a:extLst>
          </p:cNvPr>
          <p:cNvCxnSpPr>
            <a:cxnSpLocks/>
            <a:stCxn id="16" idx="2"/>
          </p:cNvCxnSpPr>
          <p:nvPr/>
        </p:nvCxnSpPr>
        <p:spPr>
          <a:xfrm rot="16200000" flipH="1">
            <a:off x="5370263" y="3326026"/>
            <a:ext cx="2112452" cy="396610"/>
          </a:xfrm>
          <a:prstGeom prst="bentConnector3">
            <a:avLst>
              <a:gd name="adj1" fmla="val 92384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ângulo de cantos arredondados 17">
            <a:hlinkClick r:id="rId19" action="ppaction://hlinksldjump" tooltip="GECON"/>
            <a:extLst>
              <a:ext uri="{FF2B5EF4-FFF2-40B4-BE49-F238E27FC236}">
                <a16:creationId xmlns:a16="http://schemas.microsoft.com/office/drawing/2014/main" id="{D403C829-978B-84C3-3A86-D73271152EFF}"/>
              </a:ext>
            </a:extLst>
          </p:cNvPr>
          <p:cNvSpPr/>
          <p:nvPr/>
        </p:nvSpPr>
        <p:spPr>
          <a:xfrm>
            <a:off x="6352753" y="4580557"/>
            <a:ext cx="542925" cy="395605"/>
          </a:xfrm>
          <a:prstGeom prst="roundRect">
            <a:avLst/>
          </a:prstGeom>
          <a:solidFill>
            <a:srgbClr val="CCE9AD"/>
          </a:solidFill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36000" rIns="36000"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800" b="1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pt-BR" sz="800" b="1" dirty="0">
                <a:solidFill>
                  <a:schemeClr val="tx1"/>
                </a:solidFill>
                <a:cs typeface="Times New Roman" panose="02020603050405020304" pitchFamily="18" charset="0"/>
              </a:rPr>
              <a:t>GECON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de cantos arredondados 7">
            <a:hlinkClick r:id="rId2" action="ppaction://hlinksldjump"/>
          </p:cNvPr>
          <p:cNvSpPr/>
          <p:nvPr/>
        </p:nvSpPr>
        <p:spPr>
          <a:xfrm>
            <a:off x="117029" y="116632"/>
            <a:ext cx="8928992" cy="6624736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3" name="Retângulo de cantos arredondados 2">
            <a:hlinkClick r:id="rId2" action="ppaction://hlinksldjump"/>
          </p:cNvPr>
          <p:cNvSpPr/>
          <p:nvPr/>
        </p:nvSpPr>
        <p:spPr>
          <a:xfrm>
            <a:off x="3745822" y="2060848"/>
            <a:ext cx="1800000" cy="864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 err="1">
                <a:solidFill>
                  <a:schemeClr val="tx1"/>
                </a:solidFill>
              </a:rPr>
              <a:t>GERAG</a:t>
            </a:r>
            <a:endParaRPr lang="pt-BR" sz="1000" b="1" dirty="0">
              <a:solidFill>
                <a:schemeClr val="tx1"/>
              </a:solidFill>
            </a:endParaRP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de Apoio ao Gabinete</a:t>
            </a:r>
          </a:p>
        </p:txBody>
      </p:sp>
      <p:sp>
        <p:nvSpPr>
          <p:cNvPr id="9" name="Retângulo de cantos arredondados 8">
            <a:hlinkClick r:id="rId3" action="ppaction://hlinksldjump"/>
          </p:cNvPr>
          <p:cNvSpPr/>
          <p:nvPr/>
        </p:nvSpPr>
        <p:spPr>
          <a:xfrm>
            <a:off x="7524328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</p:spTree>
    <p:extLst>
      <p:ext uri="{BB962C8B-B14F-4D97-AF65-F5344CB8AC3E}">
        <p14:creationId xmlns:p14="http://schemas.microsoft.com/office/powerpoint/2010/main" val="1131115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>
            <a:hlinkClick r:id="rId2" action="ppaction://hlinksldjump"/>
          </p:cNvPr>
          <p:cNvSpPr/>
          <p:nvPr/>
        </p:nvSpPr>
        <p:spPr>
          <a:xfrm>
            <a:off x="107504" y="188640"/>
            <a:ext cx="8928992" cy="6624736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3" name="Retângulo de cantos arredondados 2">
            <a:hlinkClick r:id="rId2" action="ppaction://hlinksldjump"/>
          </p:cNvPr>
          <p:cNvSpPr/>
          <p:nvPr/>
        </p:nvSpPr>
        <p:spPr>
          <a:xfrm>
            <a:off x="3746072" y="2060848"/>
            <a:ext cx="1800000" cy="864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GEDEF</a:t>
            </a:r>
            <a:r>
              <a:rPr lang="pt-BR" sz="1000" dirty="0">
                <a:solidFill>
                  <a:schemeClr val="tx1"/>
                </a:solidFill>
              </a:rPr>
              <a:t> 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de Desenvolvimento Fazendário</a:t>
            </a:r>
          </a:p>
        </p:txBody>
      </p:sp>
      <p:sp>
        <p:nvSpPr>
          <p:cNvPr id="4" name="Retângulo de cantos arredondados 3">
            <a:hlinkClick r:id="rId2" action="ppaction://hlinksldjump"/>
          </p:cNvPr>
          <p:cNvSpPr/>
          <p:nvPr/>
        </p:nvSpPr>
        <p:spPr>
          <a:xfrm>
            <a:off x="1801656" y="3360371"/>
            <a:ext cx="1371600" cy="799127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SUTED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Subgerência de Treinamento e Desenvolvimento</a:t>
            </a:r>
          </a:p>
        </p:txBody>
      </p:sp>
      <p:sp>
        <p:nvSpPr>
          <p:cNvPr id="5" name="Retângulo de cantos arredondados 4">
            <a:hlinkClick r:id="rId2" action="ppaction://hlinksldjump"/>
          </p:cNvPr>
          <p:cNvSpPr/>
          <p:nvPr/>
        </p:nvSpPr>
        <p:spPr>
          <a:xfrm>
            <a:off x="3961897" y="3360372"/>
            <a:ext cx="1371946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SUDOR</a:t>
            </a:r>
            <a:r>
              <a:rPr lang="pt-BR" sz="10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Avaliação e Desenvolvimento Organizacional</a:t>
            </a:r>
          </a:p>
        </p:txBody>
      </p:sp>
      <p:cxnSp>
        <p:nvCxnSpPr>
          <p:cNvPr id="6" name="Conector angulado 5"/>
          <p:cNvCxnSpPr>
            <a:stCxn id="3" idx="2"/>
            <a:endCxn id="4" idx="0"/>
          </p:cNvCxnSpPr>
          <p:nvPr/>
        </p:nvCxnSpPr>
        <p:spPr>
          <a:xfrm rot="5400000">
            <a:off x="3349003" y="2063301"/>
            <a:ext cx="435523" cy="21586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angulado 6"/>
          <p:cNvCxnSpPr>
            <a:stCxn id="3" idx="2"/>
            <a:endCxn id="5" idx="0"/>
          </p:cNvCxnSpPr>
          <p:nvPr/>
        </p:nvCxnSpPr>
        <p:spPr>
          <a:xfrm rot="16200000" flipH="1">
            <a:off x="4429209" y="3141711"/>
            <a:ext cx="435524" cy="1798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ângulo de cantos arredondados 14">
            <a:hlinkClick r:id="rId2" action="ppaction://hlinksldjump"/>
          </p:cNvPr>
          <p:cNvSpPr/>
          <p:nvPr/>
        </p:nvSpPr>
        <p:spPr>
          <a:xfrm>
            <a:off x="6260720" y="5123978"/>
            <a:ext cx="1191600" cy="7992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GRH</a:t>
            </a:r>
            <a:r>
              <a:rPr lang="pt-BR" sz="800" dirty="0">
                <a:solidFill>
                  <a:schemeClr val="tx1"/>
                </a:solidFill>
              </a:rPr>
              <a:t> </a:t>
            </a:r>
          </a:p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</a:t>
            </a:r>
            <a:r>
              <a:rPr lang="pt-BR" sz="800" dirty="0">
                <a:solidFill>
                  <a:schemeClr val="tx1"/>
                </a:solidFill>
              </a:rPr>
              <a:t> </a:t>
            </a: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</a:t>
            </a:r>
            <a:r>
              <a:rPr lang="pt-BR" sz="800" dirty="0">
                <a:solidFill>
                  <a:schemeClr val="tx1"/>
                </a:solidFill>
              </a:rPr>
              <a:t> </a:t>
            </a: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Recursos</a:t>
            </a:r>
            <a:r>
              <a:rPr lang="pt-BR" sz="800" dirty="0">
                <a:solidFill>
                  <a:schemeClr val="tx1"/>
                </a:solidFill>
              </a:rPr>
              <a:t> </a:t>
            </a: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Humanos</a:t>
            </a:r>
          </a:p>
        </p:txBody>
      </p:sp>
      <p:cxnSp>
        <p:nvCxnSpPr>
          <p:cNvPr id="16" name="Conector angulado 15"/>
          <p:cNvCxnSpPr>
            <a:endCxn id="15" idx="0"/>
          </p:cNvCxnSpPr>
          <p:nvPr/>
        </p:nvCxnSpPr>
        <p:spPr>
          <a:xfrm rot="5400000">
            <a:off x="6374282" y="4641738"/>
            <a:ext cx="964478" cy="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 de cantos arredondados 10">
            <a:hlinkClick r:id="rId3" action="ppaction://hlinksldjump"/>
          </p:cNvPr>
          <p:cNvSpPr/>
          <p:nvPr/>
        </p:nvSpPr>
        <p:spPr>
          <a:xfrm>
            <a:off x="7524328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  <p:sp>
        <p:nvSpPr>
          <p:cNvPr id="12" name="Retângulo de cantos arredondados 11">
            <a:hlinkClick r:id="rId2" action="ppaction://hlinksldjump"/>
          </p:cNvPr>
          <p:cNvSpPr/>
          <p:nvPr/>
        </p:nvSpPr>
        <p:spPr>
          <a:xfrm>
            <a:off x="6122484" y="3355275"/>
            <a:ext cx="1371946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SUARH</a:t>
            </a:r>
            <a:endParaRPr lang="pt-BR" sz="1000" dirty="0">
              <a:solidFill>
                <a:schemeClr val="tx1"/>
              </a:solidFill>
            </a:endParaRP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Administração de Recursos Humanos</a:t>
            </a:r>
          </a:p>
        </p:txBody>
      </p:sp>
      <p:cxnSp>
        <p:nvCxnSpPr>
          <p:cNvPr id="14" name="Conector angulado 13"/>
          <p:cNvCxnSpPr>
            <a:stCxn id="3" idx="2"/>
            <a:endCxn id="12" idx="0"/>
          </p:cNvCxnSpPr>
          <p:nvPr/>
        </p:nvCxnSpPr>
        <p:spPr>
          <a:xfrm rot="16200000" flipH="1">
            <a:off x="5512051" y="2058868"/>
            <a:ext cx="430427" cy="216238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205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>
            <a:hlinkClick r:id="rId3" action="ppaction://hlinksldjump"/>
          </p:cNvPr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3" name="Retângulo de cantos arredondados 2">
            <a:hlinkClick r:id="rId4" action="ppaction://hlinksldjump"/>
          </p:cNvPr>
          <p:cNvSpPr/>
          <p:nvPr/>
        </p:nvSpPr>
        <p:spPr>
          <a:xfrm>
            <a:off x="3780112" y="2060848"/>
            <a:ext cx="1800000" cy="864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GECON</a:t>
            </a:r>
            <a:r>
              <a:rPr lang="pt-BR" sz="1000" dirty="0">
                <a:solidFill>
                  <a:schemeClr val="tx1"/>
                </a:solidFill>
              </a:rPr>
              <a:t> 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de Licitações e Contratos</a:t>
            </a:r>
          </a:p>
        </p:txBody>
      </p:sp>
      <p:cxnSp>
        <p:nvCxnSpPr>
          <p:cNvPr id="6" name="Conector angulado 5"/>
          <p:cNvCxnSpPr>
            <a:stCxn id="3" idx="2"/>
            <a:endCxn id="33" idx="0"/>
          </p:cNvCxnSpPr>
          <p:nvPr/>
        </p:nvCxnSpPr>
        <p:spPr>
          <a:xfrm rot="16200000" flipH="1">
            <a:off x="4464952" y="3140008"/>
            <a:ext cx="432144" cy="182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de cantos arredondados 12">
            <a:hlinkClick r:id="rId5" action="ppaction://hlinksldjump"/>
          </p:cNvPr>
          <p:cNvSpPr/>
          <p:nvPr/>
        </p:nvSpPr>
        <p:spPr>
          <a:xfrm>
            <a:off x="7524328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  <p:sp>
        <p:nvSpPr>
          <p:cNvPr id="33" name="Retângulo de cantos arredondados 3">
            <a:hlinkClick r:id="rId4" action="ppaction://hlinksldjump"/>
          </p:cNvPr>
          <p:cNvSpPr/>
          <p:nvPr/>
        </p:nvSpPr>
        <p:spPr>
          <a:xfrm>
            <a:off x="3996136" y="3356992"/>
            <a:ext cx="1371600" cy="799127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SUGEC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Contratos</a:t>
            </a:r>
          </a:p>
        </p:txBody>
      </p:sp>
    </p:spTree>
    <p:extLst>
      <p:ext uri="{BB962C8B-B14F-4D97-AF65-F5344CB8AC3E}">
        <p14:creationId xmlns:p14="http://schemas.microsoft.com/office/powerpoint/2010/main" val="2804277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>
            <a:hlinkClick r:id="rId3" action="ppaction://hlinksldjump"/>
          </p:cNvPr>
          <p:cNvSpPr/>
          <p:nvPr/>
        </p:nvSpPr>
        <p:spPr>
          <a:xfrm>
            <a:off x="107504" y="210929"/>
            <a:ext cx="8928992" cy="6624736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5" name="Retângulo de cantos arredondados 4">
            <a:hlinkClick r:id="rId3" action="ppaction://hlinksldjump"/>
          </p:cNvPr>
          <p:cNvSpPr/>
          <p:nvPr/>
        </p:nvSpPr>
        <p:spPr>
          <a:xfrm>
            <a:off x="2590709" y="2348880"/>
            <a:ext cx="1371946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SUDAP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Subgerência de Gestão Documental e Patrimonial</a:t>
            </a:r>
          </a:p>
        </p:txBody>
      </p:sp>
      <p:cxnSp>
        <p:nvCxnSpPr>
          <p:cNvPr id="7" name="Conector angulado 6"/>
          <p:cNvCxnSpPr>
            <a:stCxn id="19" idx="2"/>
            <a:endCxn id="5" idx="0"/>
          </p:cNvCxnSpPr>
          <p:nvPr/>
        </p:nvCxnSpPr>
        <p:spPr>
          <a:xfrm rot="5400000">
            <a:off x="3598473" y="1594945"/>
            <a:ext cx="432144" cy="1075726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ângulo de cantos arredondados 8">
            <a:hlinkClick r:id="rId3" action="ppaction://hlinksldjump"/>
          </p:cNvPr>
          <p:cNvSpPr/>
          <p:nvPr/>
        </p:nvSpPr>
        <p:spPr>
          <a:xfrm>
            <a:off x="5540640" y="3573016"/>
            <a:ext cx="1191600" cy="7992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GFS</a:t>
            </a:r>
            <a:r>
              <a:rPr lang="pt-BR" sz="800" dirty="0">
                <a:solidFill>
                  <a:schemeClr val="tx1"/>
                </a:solidFill>
              </a:rPr>
              <a:t> </a:t>
            </a:r>
          </a:p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</a:t>
            </a:r>
            <a:r>
              <a:rPr lang="pt-BR" sz="800" dirty="0">
                <a:solidFill>
                  <a:schemeClr val="tx1"/>
                </a:solidFill>
              </a:rPr>
              <a:t> </a:t>
            </a: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Financeiro Setorial</a:t>
            </a:r>
          </a:p>
        </p:txBody>
      </p:sp>
      <p:sp>
        <p:nvSpPr>
          <p:cNvPr id="18" name="Retângulo de cantos arredondados 17">
            <a:hlinkClick r:id="rId3" action="ppaction://hlinksldjump"/>
          </p:cNvPr>
          <p:cNvSpPr/>
          <p:nvPr/>
        </p:nvSpPr>
        <p:spPr>
          <a:xfrm>
            <a:off x="5540640" y="4524405"/>
            <a:ext cx="1191600" cy="7992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GPO</a:t>
            </a:r>
            <a:r>
              <a:rPr lang="pt-BR" sz="800" dirty="0">
                <a:solidFill>
                  <a:schemeClr val="tx1"/>
                </a:solidFill>
              </a:rPr>
              <a:t> </a:t>
            </a:r>
          </a:p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</a:t>
            </a:r>
            <a:r>
              <a:rPr lang="pt-BR" sz="800" dirty="0">
                <a:solidFill>
                  <a:schemeClr val="tx1"/>
                </a:solidFill>
              </a:rPr>
              <a:t> </a:t>
            </a: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Planejamento e Orçamento</a:t>
            </a:r>
          </a:p>
        </p:txBody>
      </p:sp>
      <p:cxnSp>
        <p:nvCxnSpPr>
          <p:cNvPr id="26" name="Conector angulado 25"/>
          <p:cNvCxnSpPr>
            <a:stCxn id="19" idx="3"/>
            <a:endCxn id="9" idx="3"/>
          </p:cNvCxnSpPr>
          <p:nvPr/>
        </p:nvCxnSpPr>
        <p:spPr>
          <a:xfrm>
            <a:off x="5252408" y="1484736"/>
            <a:ext cx="1479832" cy="2487880"/>
          </a:xfrm>
          <a:prstGeom prst="bentConnector3">
            <a:avLst>
              <a:gd name="adj1" fmla="val 11544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angulado 27"/>
          <p:cNvCxnSpPr>
            <a:stCxn id="19" idx="3"/>
            <a:endCxn id="18" idx="3"/>
          </p:cNvCxnSpPr>
          <p:nvPr/>
        </p:nvCxnSpPr>
        <p:spPr>
          <a:xfrm>
            <a:off x="5252408" y="1484736"/>
            <a:ext cx="1479832" cy="3439269"/>
          </a:xfrm>
          <a:prstGeom prst="bentConnector3">
            <a:avLst>
              <a:gd name="adj1" fmla="val 11544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de cantos arredondados 12">
            <a:hlinkClick r:id="rId4" action="ppaction://hlinksldjump"/>
          </p:cNvPr>
          <p:cNvSpPr/>
          <p:nvPr/>
        </p:nvSpPr>
        <p:spPr>
          <a:xfrm>
            <a:off x="7524328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  <p:sp>
        <p:nvSpPr>
          <p:cNvPr id="15" name="Retângulo de cantos arredondados 14">
            <a:hlinkClick r:id="rId3" action="ppaction://hlinksldjump"/>
          </p:cNvPr>
          <p:cNvSpPr/>
          <p:nvPr/>
        </p:nvSpPr>
        <p:spPr>
          <a:xfrm>
            <a:off x="5540640" y="5475794"/>
            <a:ext cx="1191600" cy="7992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</a:t>
            </a:r>
          </a:p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 de Administração</a:t>
            </a:r>
          </a:p>
        </p:txBody>
      </p:sp>
      <p:cxnSp>
        <p:nvCxnSpPr>
          <p:cNvPr id="29" name="Conector angulado 28"/>
          <p:cNvCxnSpPr>
            <a:stCxn id="19" idx="3"/>
            <a:endCxn id="15" idx="3"/>
          </p:cNvCxnSpPr>
          <p:nvPr/>
        </p:nvCxnSpPr>
        <p:spPr>
          <a:xfrm>
            <a:off x="5252408" y="1484736"/>
            <a:ext cx="1479832" cy="4390658"/>
          </a:xfrm>
          <a:prstGeom prst="bentConnector3">
            <a:avLst>
              <a:gd name="adj1" fmla="val 11544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ângulo de cantos arredondados 15">
            <a:hlinkClick r:id="rId3" action="ppaction://hlinksldjump"/>
          </p:cNvPr>
          <p:cNvSpPr/>
          <p:nvPr/>
        </p:nvSpPr>
        <p:spPr>
          <a:xfrm>
            <a:off x="4618870" y="2352259"/>
            <a:ext cx="1371600" cy="799127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SUADI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Subgerência Administrativa</a:t>
            </a:r>
          </a:p>
        </p:txBody>
      </p:sp>
      <p:cxnSp>
        <p:nvCxnSpPr>
          <p:cNvPr id="17" name="Conector angulado 16"/>
          <p:cNvCxnSpPr>
            <a:stCxn id="19" idx="2"/>
            <a:endCxn id="16" idx="0"/>
          </p:cNvCxnSpPr>
          <p:nvPr/>
        </p:nvCxnSpPr>
        <p:spPr>
          <a:xfrm rot="16200000" flipH="1">
            <a:off x="4610778" y="1658366"/>
            <a:ext cx="435523" cy="95226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ângulo de cantos arredondados 2">
            <a:hlinkClick r:id="rId3" action="ppaction://hlinksldjump"/>
          </p:cNvPr>
          <p:cNvSpPr/>
          <p:nvPr/>
        </p:nvSpPr>
        <p:spPr>
          <a:xfrm>
            <a:off x="3452408" y="1052736"/>
            <a:ext cx="1800000" cy="864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GEAFI</a:t>
            </a:r>
            <a:r>
              <a:rPr lang="pt-BR" sz="1000" dirty="0">
                <a:solidFill>
                  <a:schemeClr val="tx1"/>
                </a:solidFill>
              </a:rPr>
              <a:t> 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Administrativa e Financeira</a:t>
            </a:r>
          </a:p>
        </p:txBody>
      </p:sp>
    </p:spTree>
    <p:extLst>
      <p:ext uri="{BB962C8B-B14F-4D97-AF65-F5344CB8AC3E}">
        <p14:creationId xmlns:p14="http://schemas.microsoft.com/office/powerpoint/2010/main" val="2395178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de cantos arredondados 7">
            <a:hlinkClick r:id="rId2" action="ppaction://hlinksldjump"/>
          </p:cNvPr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3" name="Retângulo de cantos arredondados 2">
            <a:hlinkClick r:id="rId3" action="ppaction://hlinksldjump"/>
          </p:cNvPr>
          <p:cNvSpPr/>
          <p:nvPr/>
        </p:nvSpPr>
        <p:spPr>
          <a:xfrm>
            <a:off x="3745060" y="2142000"/>
            <a:ext cx="1800000" cy="864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GEREF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de Encargos Gerais e Regularidade Fiscal do Estado</a:t>
            </a:r>
          </a:p>
        </p:txBody>
      </p:sp>
      <p:sp>
        <p:nvSpPr>
          <p:cNvPr id="9" name="Retângulo de cantos arredondados 8">
            <a:hlinkClick r:id="rId4" action="ppaction://hlinksldjump"/>
          </p:cNvPr>
          <p:cNvSpPr/>
          <p:nvPr/>
        </p:nvSpPr>
        <p:spPr>
          <a:xfrm>
            <a:off x="7524328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  <p:sp>
        <p:nvSpPr>
          <p:cNvPr id="7" name="Retângulo de cantos arredondados 6">
            <a:hlinkClick r:id="rId5" action="ppaction://hlinksldjump"/>
          </p:cNvPr>
          <p:cNvSpPr/>
          <p:nvPr/>
        </p:nvSpPr>
        <p:spPr>
          <a:xfrm>
            <a:off x="4932040" y="3698155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SUENG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Encargos Gerais do Estado</a:t>
            </a:r>
          </a:p>
        </p:txBody>
      </p:sp>
      <p:sp>
        <p:nvSpPr>
          <p:cNvPr id="2" name="Retângulo de cantos arredondados 6">
            <a:hlinkClick r:id="rId5" action="ppaction://hlinksldjump"/>
            <a:extLst>
              <a:ext uri="{FF2B5EF4-FFF2-40B4-BE49-F238E27FC236}">
                <a16:creationId xmlns:a16="http://schemas.microsoft.com/office/drawing/2014/main" id="{4C9EF344-1146-361B-5EA1-EF3A2E7CD156}"/>
              </a:ext>
            </a:extLst>
          </p:cNvPr>
          <p:cNvSpPr/>
          <p:nvPr/>
        </p:nvSpPr>
        <p:spPr>
          <a:xfrm>
            <a:off x="2771800" y="3692957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SUENG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Regularidade Fiscal do Estado</a:t>
            </a:r>
          </a:p>
        </p:txBody>
      </p:sp>
      <p:cxnSp>
        <p:nvCxnSpPr>
          <p:cNvPr id="11" name="Conector angulado 6">
            <a:extLst>
              <a:ext uri="{FF2B5EF4-FFF2-40B4-BE49-F238E27FC236}">
                <a16:creationId xmlns:a16="http://schemas.microsoft.com/office/drawing/2014/main" id="{98656350-655C-E058-A0EC-A41637936CA5}"/>
              </a:ext>
            </a:extLst>
          </p:cNvPr>
          <p:cNvCxnSpPr>
            <a:cxnSpLocks/>
            <a:stCxn id="3" idx="2"/>
            <a:endCxn id="2" idx="0"/>
          </p:cNvCxnSpPr>
          <p:nvPr/>
        </p:nvCxnSpPr>
        <p:spPr>
          <a:xfrm rot="5400000">
            <a:off x="3769952" y="2817848"/>
            <a:ext cx="686957" cy="106326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angulado 6">
            <a:extLst>
              <a:ext uri="{FF2B5EF4-FFF2-40B4-BE49-F238E27FC236}">
                <a16:creationId xmlns:a16="http://schemas.microsoft.com/office/drawing/2014/main" id="{2E4D75C6-E25D-8DCE-9295-936ED1DA5751}"/>
              </a:ext>
            </a:extLst>
          </p:cNvPr>
          <p:cNvCxnSpPr>
            <a:cxnSpLocks/>
            <a:stCxn id="3" idx="2"/>
            <a:endCxn id="7" idx="0"/>
          </p:cNvCxnSpPr>
          <p:nvPr/>
        </p:nvCxnSpPr>
        <p:spPr>
          <a:xfrm rot="16200000" flipH="1">
            <a:off x="4847473" y="2803587"/>
            <a:ext cx="692155" cy="1096980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4923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>
            <a:hlinkClick r:id="rId2" action="ppaction://hlinksldjump"/>
          </p:cNvPr>
          <p:cNvSpPr/>
          <p:nvPr/>
        </p:nvSpPr>
        <p:spPr>
          <a:xfrm>
            <a:off x="107504" y="44624"/>
            <a:ext cx="8928992" cy="6624736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3" name="Retângulo de cantos arredondados 2">
            <a:hlinkClick r:id="rId2" action="ppaction://hlinksldjump"/>
          </p:cNvPr>
          <p:cNvSpPr/>
          <p:nvPr/>
        </p:nvSpPr>
        <p:spPr>
          <a:xfrm>
            <a:off x="3672080" y="1916832"/>
            <a:ext cx="1800000" cy="864096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GEFIN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de Administração e Fiscalização Financeira do Estado</a:t>
            </a:r>
          </a:p>
        </p:txBody>
      </p:sp>
      <p:sp>
        <p:nvSpPr>
          <p:cNvPr id="4" name="Retângulo de cantos arredondados 3">
            <a:hlinkClick r:id="rId2" action="ppaction://hlinksldjump"/>
          </p:cNvPr>
          <p:cNvSpPr/>
          <p:nvPr/>
        </p:nvSpPr>
        <p:spPr>
          <a:xfrm>
            <a:off x="4835121" y="3493662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SUPEF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Programação e Gestão  Financeira</a:t>
            </a:r>
          </a:p>
        </p:txBody>
      </p:sp>
      <p:cxnSp>
        <p:nvCxnSpPr>
          <p:cNvPr id="6" name="Conector angulado 5"/>
          <p:cNvCxnSpPr>
            <a:stCxn id="3" idx="2"/>
            <a:endCxn id="4" idx="0"/>
          </p:cNvCxnSpPr>
          <p:nvPr/>
        </p:nvCxnSpPr>
        <p:spPr>
          <a:xfrm rot="16200000" flipH="1">
            <a:off x="4752233" y="2600774"/>
            <a:ext cx="712734" cy="107304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de cantos arredondados 9">
            <a:hlinkClick r:id="rId3" action="ppaction://hlinksldjump"/>
          </p:cNvPr>
          <p:cNvSpPr/>
          <p:nvPr/>
        </p:nvSpPr>
        <p:spPr>
          <a:xfrm>
            <a:off x="7524328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  <p:sp>
        <p:nvSpPr>
          <p:cNvPr id="11" name="Retângulo de cantos arredondados 10">
            <a:hlinkClick r:id="rId2" action="ppaction://hlinksldjump"/>
          </p:cNvPr>
          <p:cNvSpPr/>
          <p:nvPr/>
        </p:nvSpPr>
        <p:spPr>
          <a:xfrm>
            <a:off x="6787508" y="3493662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SUCOG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Controle Fiscal e do Gasto Público</a:t>
            </a:r>
          </a:p>
        </p:txBody>
      </p:sp>
      <p:cxnSp>
        <p:nvCxnSpPr>
          <p:cNvPr id="12" name="Conector angulado 11"/>
          <p:cNvCxnSpPr>
            <a:stCxn id="3" idx="2"/>
            <a:endCxn id="11" idx="0"/>
          </p:cNvCxnSpPr>
          <p:nvPr/>
        </p:nvCxnSpPr>
        <p:spPr>
          <a:xfrm rot="16200000" flipH="1">
            <a:off x="5728427" y="1624581"/>
            <a:ext cx="712734" cy="302542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ângulo de cantos arredondados 3">
            <a:hlinkClick r:id="rId2" action="ppaction://hlinksldjump"/>
          </p:cNvPr>
          <p:cNvSpPr/>
          <p:nvPr/>
        </p:nvSpPr>
        <p:spPr>
          <a:xfrm>
            <a:off x="2853098" y="3462104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SUGEF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Gestão do Fundo Soberano</a:t>
            </a:r>
          </a:p>
        </p:txBody>
      </p:sp>
      <p:cxnSp>
        <p:nvCxnSpPr>
          <p:cNvPr id="13" name="Conector angulado 5"/>
          <p:cNvCxnSpPr>
            <a:stCxn id="3" idx="2"/>
            <a:endCxn id="9" idx="0"/>
          </p:cNvCxnSpPr>
          <p:nvPr/>
        </p:nvCxnSpPr>
        <p:spPr>
          <a:xfrm rot="5400000">
            <a:off x="3777001" y="2667025"/>
            <a:ext cx="681176" cy="90898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tângulo de cantos arredondados 3">
            <a:hlinkClick r:id="rId2" action="ppaction://hlinksldjump"/>
            <a:extLst>
              <a:ext uri="{FF2B5EF4-FFF2-40B4-BE49-F238E27FC236}">
                <a16:creationId xmlns:a16="http://schemas.microsoft.com/office/drawing/2014/main" id="{B35E4C97-3BBA-28A7-19E4-36C0AD6D29C0}"/>
              </a:ext>
            </a:extLst>
          </p:cNvPr>
          <p:cNvSpPr/>
          <p:nvPr/>
        </p:nvSpPr>
        <p:spPr>
          <a:xfrm>
            <a:off x="842451" y="3493662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SUSIF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Gestão do Sistema de Finanças Públicas do Estado</a:t>
            </a:r>
          </a:p>
        </p:txBody>
      </p:sp>
      <p:cxnSp>
        <p:nvCxnSpPr>
          <p:cNvPr id="15" name="Conector angulado 5">
            <a:extLst>
              <a:ext uri="{FF2B5EF4-FFF2-40B4-BE49-F238E27FC236}">
                <a16:creationId xmlns:a16="http://schemas.microsoft.com/office/drawing/2014/main" id="{A17C7F30-467D-0C84-1188-A7C9210A71AA}"/>
              </a:ext>
            </a:extLst>
          </p:cNvPr>
          <p:cNvCxnSpPr>
            <a:cxnSpLocks/>
            <a:stCxn id="3" idx="2"/>
            <a:endCxn id="5" idx="0"/>
          </p:cNvCxnSpPr>
          <p:nvPr/>
        </p:nvCxnSpPr>
        <p:spPr>
          <a:xfrm rot="5400000">
            <a:off x="2755899" y="1677481"/>
            <a:ext cx="712734" cy="291962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4404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>
            <a:hlinkClick r:id="rId2" action="ppaction://hlinksldjump"/>
          </p:cNvPr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11" name="Retângulo de cantos arredondados 10">
            <a:hlinkClick r:id="rId2" action="ppaction://hlinksldjump"/>
          </p:cNvPr>
          <p:cNvSpPr/>
          <p:nvPr/>
        </p:nvSpPr>
        <p:spPr>
          <a:xfrm>
            <a:off x="3707904" y="1844824"/>
            <a:ext cx="1800000" cy="864096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GECOG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de Contabilidade Geral do Estado</a:t>
            </a:r>
          </a:p>
        </p:txBody>
      </p:sp>
      <p:sp>
        <p:nvSpPr>
          <p:cNvPr id="12" name="Retângulo de cantos arredondados 11">
            <a:hlinkClick r:id="rId2" action="ppaction://hlinksldjump"/>
          </p:cNvPr>
          <p:cNvSpPr/>
          <p:nvPr/>
        </p:nvSpPr>
        <p:spPr>
          <a:xfrm>
            <a:off x="5544288" y="3419804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SUNOP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Normas, Procedimentos e Orientação Contábil</a:t>
            </a:r>
          </a:p>
        </p:txBody>
      </p:sp>
      <p:sp>
        <p:nvSpPr>
          <p:cNvPr id="13" name="Retângulo de cantos arredondados 12">
            <a:hlinkClick r:id="rId2" action="ppaction://hlinksldjump"/>
          </p:cNvPr>
          <p:cNvSpPr/>
          <p:nvPr/>
        </p:nvSpPr>
        <p:spPr>
          <a:xfrm>
            <a:off x="359712" y="3419804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SUFIC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Informações Fiscais do Estado</a:t>
            </a:r>
          </a:p>
        </p:txBody>
      </p:sp>
      <p:cxnSp>
        <p:nvCxnSpPr>
          <p:cNvPr id="14" name="Conector angulado 13"/>
          <p:cNvCxnSpPr>
            <a:stCxn id="11" idx="2"/>
            <a:endCxn id="12" idx="0"/>
          </p:cNvCxnSpPr>
          <p:nvPr/>
        </p:nvCxnSpPr>
        <p:spPr>
          <a:xfrm rot="16200000" flipH="1">
            <a:off x="5125654" y="2191170"/>
            <a:ext cx="710884" cy="174638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angulado 14"/>
          <p:cNvCxnSpPr>
            <a:stCxn id="11" idx="2"/>
            <a:endCxn id="13" idx="0"/>
          </p:cNvCxnSpPr>
          <p:nvPr/>
        </p:nvCxnSpPr>
        <p:spPr>
          <a:xfrm rot="5400000">
            <a:off x="2533366" y="1345266"/>
            <a:ext cx="710884" cy="3438192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ângulo de cantos arredondados 15">
            <a:hlinkClick r:id="rId2" action="ppaction://hlinksldjump"/>
          </p:cNvPr>
          <p:cNvSpPr/>
          <p:nvPr/>
        </p:nvSpPr>
        <p:spPr>
          <a:xfrm>
            <a:off x="3816096" y="3419805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 err="1">
                <a:solidFill>
                  <a:schemeClr val="tx1"/>
                </a:solidFill>
              </a:rPr>
              <a:t>SUGOV</a:t>
            </a:r>
            <a:endParaRPr lang="pt-BR" sz="1000" b="1" dirty="0">
              <a:solidFill>
                <a:schemeClr val="tx1"/>
              </a:solidFill>
            </a:endParaRP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Contas do Governo</a:t>
            </a:r>
          </a:p>
        </p:txBody>
      </p:sp>
      <p:cxnSp>
        <p:nvCxnSpPr>
          <p:cNvPr id="17" name="Conector angulado 16"/>
          <p:cNvCxnSpPr>
            <a:stCxn id="11" idx="2"/>
            <a:endCxn id="16" idx="0"/>
          </p:cNvCxnSpPr>
          <p:nvPr/>
        </p:nvCxnSpPr>
        <p:spPr>
          <a:xfrm rot="16200000" flipH="1">
            <a:off x="4261558" y="3055266"/>
            <a:ext cx="710885" cy="1819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tângulo de cantos arredondados 17">
            <a:hlinkClick r:id="rId2" action="ppaction://hlinksldjump"/>
          </p:cNvPr>
          <p:cNvSpPr/>
          <p:nvPr/>
        </p:nvSpPr>
        <p:spPr>
          <a:xfrm>
            <a:off x="2087904" y="3419804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SUMOC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Análise e Monitoramento Contábil</a:t>
            </a:r>
          </a:p>
        </p:txBody>
      </p:sp>
      <p:cxnSp>
        <p:nvCxnSpPr>
          <p:cNvPr id="19" name="Conector angulado 18"/>
          <p:cNvCxnSpPr>
            <a:stCxn id="11" idx="2"/>
            <a:endCxn id="18" idx="0"/>
          </p:cNvCxnSpPr>
          <p:nvPr/>
        </p:nvCxnSpPr>
        <p:spPr>
          <a:xfrm rot="5400000">
            <a:off x="3397462" y="2209362"/>
            <a:ext cx="710884" cy="1710000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tângulo de cantos arredondados 19">
            <a:hlinkClick r:id="rId3" action="ppaction://hlinksldjump"/>
          </p:cNvPr>
          <p:cNvSpPr/>
          <p:nvPr/>
        </p:nvSpPr>
        <p:spPr>
          <a:xfrm>
            <a:off x="7524328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  <p:sp>
        <p:nvSpPr>
          <p:cNvPr id="21" name="Retângulo de cantos arredondados 11">
            <a:hlinkClick r:id="rId2" action="ppaction://hlinksldjump"/>
          </p:cNvPr>
          <p:cNvSpPr/>
          <p:nvPr/>
        </p:nvSpPr>
        <p:spPr>
          <a:xfrm>
            <a:off x="7272480" y="3419804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SUINC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Qualidade da Informação Contábil</a:t>
            </a:r>
          </a:p>
        </p:txBody>
      </p:sp>
      <p:cxnSp>
        <p:nvCxnSpPr>
          <p:cNvPr id="23" name="Conector angulado 13"/>
          <p:cNvCxnSpPr>
            <a:stCxn id="11" idx="2"/>
            <a:endCxn id="21" idx="0"/>
          </p:cNvCxnSpPr>
          <p:nvPr/>
        </p:nvCxnSpPr>
        <p:spPr>
          <a:xfrm rot="16200000" flipH="1">
            <a:off x="5989750" y="1327074"/>
            <a:ext cx="710884" cy="347457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0816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>
            <a:hlinkClick r:id="rId2" action="ppaction://hlinksldjump"/>
          </p:cNvPr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3" name="Retângulo de cantos arredondados 2">
            <a:hlinkClick r:id="rId2" action="ppaction://hlinksldjump"/>
          </p:cNvPr>
          <p:cNvSpPr/>
          <p:nvPr/>
        </p:nvSpPr>
        <p:spPr>
          <a:xfrm>
            <a:off x="3708104" y="1772816"/>
            <a:ext cx="1800000" cy="864096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GEPOF 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de Política Fiscal e da Dívida Pública do Estado</a:t>
            </a:r>
          </a:p>
        </p:txBody>
      </p:sp>
      <p:sp>
        <p:nvSpPr>
          <p:cNvPr id="4" name="Retângulo de cantos arredondados 3">
            <a:hlinkClick r:id="rId2" action="ppaction://hlinksldjump"/>
          </p:cNvPr>
          <p:cNvSpPr/>
          <p:nvPr/>
        </p:nvSpPr>
        <p:spPr>
          <a:xfrm>
            <a:off x="1511700" y="3288364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SUPFI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Política Fiscal</a:t>
            </a:r>
          </a:p>
        </p:txBody>
      </p:sp>
      <p:cxnSp>
        <p:nvCxnSpPr>
          <p:cNvPr id="6" name="Conector angulado 5"/>
          <p:cNvCxnSpPr>
            <a:stCxn id="3" idx="2"/>
            <a:endCxn id="4" idx="0"/>
          </p:cNvCxnSpPr>
          <p:nvPr/>
        </p:nvCxnSpPr>
        <p:spPr>
          <a:xfrm rot="5400000">
            <a:off x="3139176" y="1819436"/>
            <a:ext cx="651452" cy="228640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de cantos arredondados 7">
            <a:hlinkClick r:id="rId2" action="ppaction://hlinksldjump"/>
          </p:cNvPr>
          <p:cNvSpPr/>
          <p:nvPr/>
        </p:nvSpPr>
        <p:spPr>
          <a:xfrm>
            <a:off x="3817584" y="3288364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SUDIP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 da Dívida Pública</a:t>
            </a:r>
          </a:p>
        </p:txBody>
      </p:sp>
      <p:cxnSp>
        <p:nvCxnSpPr>
          <p:cNvPr id="9" name="Conector angulado 8"/>
          <p:cNvCxnSpPr>
            <a:stCxn id="3" idx="2"/>
            <a:endCxn id="8" idx="0"/>
          </p:cNvCxnSpPr>
          <p:nvPr/>
        </p:nvCxnSpPr>
        <p:spPr>
          <a:xfrm rot="16200000" flipH="1">
            <a:off x="4292118" y="2952898"/>
            <a:ext cx="651452" cy="1948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de cantos arredondados 9">
            <a:hlinkClick r:id="rId3" action="ppaction://hlinksldjump"/>
          </p:cNvPr>
          <p:cNvSpPr/>
          <p:nvPr/>
        </p:nvSpPr>
        <p:spPr>
          <a:xfrm>
            <a:off x="7524328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  <p:sp>
        <p:nvSpPr>
          <p:cNvPr id="11" name="Retângulo de cantos arredondados 3">
            <a:hlinkClick r:id="rId2" action="ppaction://hlinksldjump"/>
          </p:cNvPr>
          <p:cNvSpPr/>
          <p:nvPr/>
        </p:nvSpPr>
        <p:spPr>
          <a:xfrm>
            <a:off x="6123468" y="3288364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pt-BR" sz="200" b="1" dirty="0">
              <a:solidFill>
                <a:schemeClr val="tx1"/>
              </a:solidFill>
            </a:endParaRPr>
          </a:p>
          <a:p>
            <a:pPr algn="ctr"/>
            <a:r>
              <a:rPr lang="pt-BR" sz="1000" b="1" dirty="0" err="1">
                <a:solidFill>
                  <a:schemeClr val="tx1"/>
                </a:solidFill>
              </a:rPr>
              <a:t>SUAPI</a:t>
            </a:r>
            <a:endParaRPr lang="pt-BR" sz="1000" b="1" dirty="0">
              <a:solidFill>
                <a:schemeClr val="tx1"/>
              </a:solidFill>
            </a:endParaRP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Análise Econômico-Fiscal de Projetos de Investimento Público</a:t>
            </a:r>
          </a:p>
        </p:txBody>
      </p:sp>
      <p:cxnSp>
        <p:nvCxnSpPr>
          <p:cNvPr id="12" name="Conector angulado 5"/>
          <p:cNvCxnSpPr>
            <a:stCxn id="3" idx="2"/>
            <a:endCxn id="11" idx="0"/>
          </p:cNvCxnSpPr>
          <p:nvPr/>
        </p:nvCxnSpPr>
        <p:spPr>
          <a:xfrm rot="16200000" flipH="1">
            <a:off x="5445060" y="1799956"/>
            <a:ext cx="651452" cy="232536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548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>
            <a:hlinkClick r:id="rId2" action="ppaction://hlinksldjump"/>
          </p:cNvPr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3" name="Retângulo de cantos arredondados 2">
            <a:hlinkClick r:id="rId2" action="ppaction://hlinksldjump"/>
          </p:cNvPr>
          <p:cNvSpPr/>
          <p:nvPr/>
        </p:nvSpPr>
        <p:spPr>
          <a:xfrm>
            <a:off x="3707904" y="1844824"/>
            <a:ext cx="1800000" cy="864096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GETRI 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Tributária</a:t>
            </a:r>
          </a:p>
        </p:txBody>
      </p:sp>
      <p:sp>
        <p:nvSpPr>
          <p:cNvPr id="5" name="Retângulo de cantos arredondados 4">
            <a:hlinkClick r:id="rId2" action="ppaction://hlinksldjump"/>
          </p:cNvPr>
          <p:cNvSpPr/>
          <p:nvPr/>
        </p:nvSpPr>
        <p:spPr>
          <a:xfrm>
            <a:off x="5688304" y="3360372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SUJUP 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Julgamento de Processos e Orientação Tributária </a:t>
            </a:r>
          </a:p>
        </p:txBody>
      </p:sp>
      <p:cxnSp>
        <p:nvCxnSpPr>
          <p:cNvPr id="7" name="Conector angulado 6"/>
          <p:cNvCxnSpPr>
            <a:stCxn id="3" idx="2"/>
            <a:endCxn id="5" idx="0"/>
          </p:cNvCxnSpPr>
          <p:nvPr/>
        </p:nvCxnSpPr>
        <p:spPr>
          <a:xfrm rot="16200000" flipH="1">
            <a:off x="5227378" y="2089446"/>
            <a:ext cx="651452" cy="18904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de cantos arredondados 7">
            <a:hlinkClick r:id="rId2" action="ppaction://hlinksldjump"/>
          </p:cNvPr>
          <p:cNvSpPr/>
          <p:nvPr/>
        </p:nvSpPr>
        <p:spPr>
          <a:xfrm>
            <a:off x="1907704" y="3360372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 err="1">
                <a:solidFill>
                  <a:schemeClr val="tx1"/>
                </a:solidFill>
              </a:rPr>
              <a:t>SUREP</a:t>
            </a:r>
            <a:endParaRPr lang="pt-BR" sz="1000" b="1" dirty="0">
              <a:solidFill>
                <a:schemeClr val="tx1"/>
              </a:solidFill>
            </a:endParaRP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Regimes Especiais</a:t>
            </a:r>
          </a:p>
        </p:txBody>
      </p:sp>
      <p:cxnSp>
        <p:nvCxnSpPr>
          <p:cNvPr id="9" name="Conector angulado 8"/>
          <p:cNvCxnSpPr>
            <a:stCxn id="3" idx="2"/>
            <a:endCxn id="8" idx="0"/>
          </p:cNvCxnSpPr>
          <p:nvPr/>
        </p:nvCxnSpPr>
        <p:spPr>
          <a:xfrm rot="5400000">
            <a:off x="3337078" y="2089546"/>
            <a:ext cx="651452" cy="18902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de cantos arredondados 9">
            <a:hlinkClick r:id="rId3" action="ppaction://hlinksldjump"/>
          </p:cNvPr>
          <p:cNvSpPr/>
          <p:nvPr/>
        </p:nvSpPr>
        <p:spPr>
          <a:xfrm>
            <a:off x="7524328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  <p:sp>
        <p:nvSpPr>
          <p:cNvPr id="11" name="Retângulo de cantos arredondados 7">
            <a:hlinkClick r:id="rId2" action="ppaction://hlinksldjump"/>
          </p:cNvPr>
          <p:cNvSpPr/>
          <p:nvPr/>
        </p:nvSpPr>
        <p:spPr>
          <a:xfrm>
            <a:off x="3798962" y="3360372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SULEG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Legislação Tributária</a:t>
            </a:r>
          </a:p>
        </p:txBody>
      </p:sp>
      <p:cxnSp>
        <p:nvCxnSpPr>
          <p:cNvPr id="12" name="Conector angulado 8"/>
          <p:cNvCxnSpPr>
            <a:stCxn id="3" idx="2"/>
            <a:endCxn id="11" idx="0"/>
          </p:cNvCxnSpPr>
          <p:nvPr/>
        </p:nvCxnSpPr>
        <p:spPr>
          <a:xfrm rot="16200000" flipH="1">
            <a:off x="4282707" y="3034117"/>
            <a:ext cx="651452" cy="105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1118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>
            <a:hlinkClick r:id="rId2" action="ppaction://hlinksldjump"/>
          </p:cNvPr>
          <p:cNvSpPr/>
          <p:nvPr/>
        </p:nvSpPr>
        <p:spPr>
          <a:xfrm>
            <a:off x="82156" y="44624"/>
            <a:ext cx="8954340" cy="6624736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3" name="Retângulo de cantos arredondados 2">
            <a:hlinkClick r:id="rId2" action="ppaction://hlinksldjump"/>
          </p:cNvPr>
          <p:cNvSpPr/>
          <p:nvPr/>
        </p:nvSpPr>
        <p:spPr>
          <a:xfrm>
            <a:off x="3775121" y="260744"/>
            <a:ext cx="1800000" cy="864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GEFIS</a:t>
            </a:r>
            <a:r>
              <a:rPr lang="pt-BR" sz="1000" dirty="0">
                <a:solidFill>
                  <a:schemeClr val="tx1"/>
                </a:solidFill>
              </a:rPr>
              <a:t> 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Fiscal</a:t>
            </a:r>
          </a:p>
        </p:txBody>
      </p:sp>
      <p:sp>
        <p:nvSpPr>
          <p:cNvPr id="5" name="Retângulo de cantos arredondados 4">
            <a:hlinkClick r:id="rId2" action="ppaction://hlinksldjump"/>
          </p:cNvPr>
          <p:cNvSpPr/>
          <p:nvPr/>
        </p:nvSpPr>
        <p:spPr>
          <a:xfrm>
            <a:off x="6799457" y="3119757"/>
            <a:ext cx="1080120" cy="741291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SUFIS-M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Fiscal – Região Metropolitana</a:t>
            </a:r>
          </a:p>
        </p:txBody>
      </p:sp>
      <p:cxnSp>
        <p:nvCxnSpPr>
          <p:cNvPr id="7" name="Conector angulado 6"/>
          <p:cNvCxnSpPr>
            <a:endCxn id="5" idx="1"/>
          </p:cNvCxnSpPr>
          <p:nvPr/>
        </p:nvCxnSpPr>
        <p:spPr>
          <a:xfrm rot="16200000" flipH="1">
            <a:off x="5615797" y="2306742"/>
            <a:ext cx="1954823" cy="412497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de cantos arredondados 7">
            <a:hlinkClick r:id="rId2" action="ppaction://hlinksldjump"/>
          </p:cNvPr>
          <p:cNvSpPr/>
          <p:nvPr/>
        </p:nvSpPr>
        <p:spPr>
          <a:xfrm>
            <a:off x="2411760" y="1700808"/>
            <a:ext cx="1152128" cy="108012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SUFIS-GCON</a:t>
            </a:r>
            <a:r>
              <a:rPr lang="pt-BR" sz="1000" dirty="0">
                <a:solidFill>
                  <a:schemeClr val="tx1"/>
                </a:solidFill>
              </a:rPr>
              <a:t> 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Subgerência Fiscal – Grandes Contribuintes e Gestão de Auditorias</a:t>
            </a:r>
          </a:p>
        </p:txBody>
      </p:sp>
      <p:cxnSp>
        <p:nvCxnSpPr>
          <p:cNvPr id="9" name="Conector angulado 8"/>
          <p:cNvCxnSpPr>
            <a:endCxn id="8" idx="0"/>
          </p:cNvCxnSpPr>
          <p:nvPr/>
        </p:nvCxnSpPr>
        <p:spPr>
          <a:xfrm rot="5400000">
            <a:off x="3617844" y="494724"/>
            <a:ext cx="576064" cy="183610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de cantos arredondados 9">
            <a:hlinkClick r:id="rId2" action="ppaction://hlinksldjump"/>
          </p:cNvPr>
          <p:cNvSpPr/>
          <p:nvPr/>
        </p:nvSpPr>
        <p:spPr>
          <a:xfrm>
            <a:off x="3707904" y="1700808"/>
            <a:ext cx="1080120" cy="108012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SUFIS-SEC</a:t>
            </a:r>
            <a:r>
              <a:rPr lang="pt-BR" sz="1000" dirty="0">
                <a:solidFill>
                  <a:schemeClr val="tx1"/>
                </a:solidFill>
              </a:rPr>
              <a:t> 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Subgerência Fiscal – Setores Econômicos</a:t>
            </a:r>
          </a:p>
        </p:txBody>
      </p:sp>
      <p:cxnSp>
        <p:nvCxnSpPr>
          <p:cNvPr id="11" name="Conector angulado 10"/>
          <p:cNvCxnSpPr>
            <a:endCxn id="10" idx="0"/>
          </p:cNvCxnSpPr>
          <p:nvPr/>
        </p:nvCxnSpPr>
        <p:spPr>
          <a:xfrm rot="5400000">
            <a:off x="4247914" y="1124794"/>
            <a:ext cx="576064" cy="57596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ângulo de cantos arredondados 11">
            <a:hlinkClick r:id="rId2" action="ppaction://hlinksldjump"/>
          </p:cNvPr>
          <p:cNvSpPr/>
          <p:nvPr/>
        </p:nvSpPr>
        <p:spPr>
          <a:xfrm>
            <a:off x="6804248" y="3954267"/>
            <a:ext cx="1080120" cy="698869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SUFIS-NO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Fiscal – Região Noroeste</a:t>
            </a:r>
          </a:p>
        </p:txBody>
      </p:sp>
      <p:cxnSp>
        <p:nvCxnSpPr>
          <p:cNvPr id="13" name="Conector angulado 12"/>
          <p:cNvCxnSpPr>
            <a:endCxn id="12" idx="1"/>
          </p:cNvCxnSpPr>
          <p:nvPr/>
        </p:nvCxnSpPr>
        <p:spPr>
          <a:xfrm rot="16200000" flipH="1">
            <a:off x="5222147" y="2721600"/>
            <a:ext cx="2746913" cy="417290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tângulo de cantos arredondados 13">
            <a:hlinkClick r:id="rId2" action="ppaction://hlinksldjump"/>
          </p:cNvPr>
          <p:cNvSpPr/>
          <p:nvPr/>
        </p:nvSpPr>
        <p:spPr>
          <a:xfrm>
            <a:off x="6867906" y="4725144"/>
            <a:ext cx="1008312" cy="72008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SUFIS-NE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Fiscal – Região Nordeste</a:t>
            </a:r>
          </a:p>
        </p:txBody>
      </p:sp>
      <p:cxnSp>
        <p:nvCxnSpPr>
          <p:cNvPr id="15" name="Conector angulado 14"/>
          <p:cNvCxnSpPr>
            <a:endCxn id="14" idx="1"/>
          </p:cNvCxnSpPr>
          <p:nvPr/>
        </p:nvCxnSpPr>
        <p:spPr>
          <a:xfrm rot="16200000" flipH="1">
            <a:off x="4833836" y="3051114"/>
            <a:ext cx="3587196" cy="48094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ângulo de cantos arredondados 15">
            <a:hlinkClick r:id="rId2" action="ppaction://hlinksldjump"/>
          </p:cNvPr>
          <p:cNvSpPr/>
          <p:nvPr/>
        </p:nvSpPr>
        <p:spPr>
          <a:xfrm>
            <a:off x="6876256" y="5512345"/>
            <a:ext cx="1008112" cy="735954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SUFIS-S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Fiscal – Região Sul</a:t>
            </a:r>
          </a:p>
        </p:txBody>
      </p:sp>
      <p:cxnSp>
        <p:nvCxnSpPr>
          <p:cNvPr id="17" name="Conector angulado 16"/>
          <p:cNvCxnSpPr>
            <a:endCxn id="16" idx="1"/>
          </p:cNvCxnSpPr>
          <p:nvPr/>
        </p:nvCxnSpPr>
        <p:spPr>
          <a:xfrm rot="16200000" flipH="1">
            <a:off x="4391605" y="3395671"/>
            <a:ext cx="4470216" cy="499086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tângulo de cantos arredondados 17">
            <a:hlinkClick r:id="rId3" action="ppaction://hlinksldjump"/>
          </p:cNvPr>
          <p:cNvSpPr/>
          <p:nvPr/>
        </p:nvSpPr>
        <p:spPr>
          <a:xfrm>
            <a:off x="7668344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  <p:sp>
        <p:nvSpPr>
          <p:cNvPr id="45" name="Retângulo de cantos arredondados 44">
            <a:hlinkClick r:id="rId2" action="ppaction://hlinksldjump"/>
          </p:cNvPr>
          <p:cNvSpPr/>
          <p:nvPr/>
        </p:nvSpPr>
        <p:spPr>
          <a:xfrm>
            <a:off x="4968252" y="1700808"/>
            <a:ext cx="1115916" cy="108012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SUFIS-RET</a:t>
            </a:r>
            <a:endParaRPr lang="pt-BR" sz="1000" dirty="0">
              <a:solidFill>
                <a:schemeClr val="tx1"/>
              </a:solidFill>
            </a:endParaRP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Subgerência Fiscal – Regimes Especiais de Tributação</a:t>
            </a:r>
          </a:p>
        </p:txBody>
      </p:sp>
      <p:cxnSp>
        <p:nvCxnSpPr>
          <p:cNvPr id="51" name="Conector angulado 50"/>
          <p:cNvCxnSpPr>
            <a:endCxn id="45" idx="0"/>
          </p:cNvCxnSpPr>
          <p:nvPr/>
        </p:nvCxnSpPr>
        <p:spPr>
          <a:xfrm rot="16200000" flipH="1">
            <a:off x="4887037" y="1061635"/>
            <a:ext cx="576064" cy="70228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to 52"/>
          <p:cNvCxnSpPr/>
          <p:nvPr/>
        </p:nvCxnSpPr>
        <p:spPr>
          <a:xfrm>
            <a:off x="4684911" y="1412776"/>
            <a:ext cx="169225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Conector reto 70"/>
          <p:cNvCxnSpPr/>
          <p:nvPr/>
        </p:nvCxnSpPr>
        <p:spPr>
          <a:xfrm>
            <a:off x="82156" y="2924944"/>
            <a:ext cx="89543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CaixaDeTexto 80"/>
          <p:cNvSpPr txBox="1"/>
          <p:nvPr/>
        </p:nvSpPr>
        <p:spPr>
          <a:xfrm>
            <a:off x="142294" y="872973"/>
            <a:ext cx="338554" cy="163445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t-BR" sz="1000" dirty="0"/>
              <a:t>EXECUÇÃO PROGRAMÁTICA</a:t>
            </a:r>
          </a:p>
        </p:txBody>
      </p:sp>
      <p:cxnSp>
        <p:nvCxnSpPr>
          <p:cNvPr id="83" name="Conector reto 82"/>
          <p:cNvCxnSpPr/>
          <p:nvPr/>
        </p:nvCxnSpPr>
        <p:spPr>
          <a:xfrm>
            <a:off x="611560" y="116632"/>
            <a:ext cx="41384" cy="6480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aixaDeTexto 84"/>
          <p:cNvSpPr txBox="1"/>
          <p:nvPr/>
        </p:nvSpPr>
        <p:spPr>
          <a:xfrm>
            <a:off x="107504" y="2356951"/>
            <a:ext cx="338554" cy="388036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t-BR" sz="1000" dirty="0"/>
              <a:t>ATUAÇÃO REGIONALIZADA</a:t>
            </a:r>
          </a:p>
        </p:txBody>
      </p:sp>
    </p:spTree>
    <p:extLst>
      <p:ext uri="{BB962C8B-B14F-4D97-AF65-F5344CB8AC3E}">
        <p14:creationId xmlns:p14="http://schemas.microsoft.com/office/powerpoint/2010/main" val="3359401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de cantos arredondados 7">
            <a:hlinkClick r:id="rId2" action="ppaction://hlinksldjump"/>
          </p:cNvPr>
          <p:cNvSpPr/>
          <p:nvPr/>
        </p:nvSpPr>
        <p:spPr>
          <a:xfrm>
            <a:off x="117029" y="116632"/>
            <a:ext cx="8928992" cy="6624736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3" name="Retângulo de cantos arredondados 2">
            <a:hlinkClick r:id="rId2" action="ppaction://hlinksldjump"/>
          </p:cNvPr>
          <p:cNvSpPr/>
          <p:nvPr/>
        </p:nvSpPr>
        <p:spPr>
          <a:xfrm>
            <a:off x="3745822" y="2060848"/>
            <a:ext cx="1800000" cy="864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 err="1">
                <a:solidFill>
                  <a:schemeClr val="tx1"/>
                </a:solidFill>
              </a:rPr>
              <a:t>GEINF</a:t>
            </a:r>
            <a:endParaRPr lang="pt-BR" sz="1000" b="1" dirty="0">
              <a:solidFill>
                <a:schemeClr val="tx1"/>
              </a:solidFill>
            </a:endParaRP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de Inteligência Fiscal</a:t>
            </a:r>
          </a:p>
        </p:txBody>
      </p:sp>
      <p:sp>
        <p:nvSpPr>
          <p:cNvPr id="9" name="Retângulo de cantos arredondados 8">
            <a:hlinkClick r:id="rId3" action="ppaction://hlinksldjump"/>
          </p:cNvPr>
          <p:cNvSpPr/>
          <p:nvPr/>
        </p:nvSpPr>
        <p:spPr>
          <a:xfrm>
            <a:off x="7524328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  <p:sp>
        <p:nvSpPr>
          <p:cNvPr id="5" name="Retângulo de cantos arredondados 3">
            <a:hlinkClick r:id="rId4" action="ppaction://hlinksldjump"/>
          </p:cNvPr>
          <p:cNvSpPr/>
          <p:nvPr/>
        </p:nvSpPr>
        <p:spPr>
          <a:xfrm>
            <a:off x="2591960" y="3557226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 err="1">
                <a:solidFill>
                  <a:schemeClr val="tx1"/>
                </a:solidFill>
              </a:rPr>
              <a:t>SUINF</a:t>
            </a:r>
            <a:endParaRPr lang="pt-BR" sz="1000" b="1" dirty="0">
              <a:solidFill>
                <a:schemeClr val="tx1"/>
              </a:solidFill>
            </a:endParaRP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Inteligência Fiscal e Investigação</a:t>
            </a:r>
          </a:p>
        </p:txBody>
      </p:sp>
      <p:cxnSp>
        <p:nvCxnSpPr>
          <p:cNvPr id="6" name="Conector angulado 5"/>
          <p:cNvCxnSpPr>
            <a:stCxn id="3" idx="2"/>
            <a:endCxn id="5" idx="0"/>
          </p:cNvCxnSpPr>
          <p:nvPr/>
        </p:nvCxnSpPr>
        <p:spPr>
          <a:xfrm rot="5400000">
            <a:off x="3707702" y="2619106"/>
            <a:ext cx="632378" cy="124386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ângulo de cantos arredondados 7">
            <a:hlinkClick r:id="rId4" action="ppaction://hlinksldjump"/>
          </p:cNvPr>
          <p:cNvSpPr/>
          <p:nvPr/>
        </p:nvSpPr>
        <p:spPr>
          <a:xfrm>
            <a:off x="4968224" y="3557226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 err="1">
                <a:solidFill>
                  <a:schemeClr val="tx1"/>
                </a:solidFill>
              </a:rPr>
              <a:t>SUMOP</a:t>
            </a:r>
            <a:endParaRPr lang="pt-BR" sz="1000" b="1" dirty="0">
              <a:solidFill>
                <a:schemeClr val="tx1"/>
              </a:solidFill>
            </a:endParaRP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 de Monitoramento e Operações Especiais</a:t>
            </a:r>
          </a:p>
        </p:txBody>
      </p:sp>
      <p:cxnSp>
        <p:nvCxnSpPr>
          <p:cNvPr id="10" name="Conector angulado 5"/>
          <p:cNvCxnSpPr>
            <a:stCxn id="3" idx="2"/>
            <a:endCxn id="7" idx="0"/>
          </p:cNvCxnSpPr>
          <p:nvPr/>
        </p:nvCxnSpPr>
        <p:spPr>
          <a:xfrm rot="16200000" flipH="1">
            <a:off x="4895834" y="2674836"/>
            <a:ext cx="632378" cy="113240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6199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>
            <a:hlinkClick r:id="rId3" action="ppaction://hlinksldjump"/>
          </p:cNvPr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8" name="Retângulo de cantos arredondados 7">
            <a:hlinkClick r:id="rId3" action="ppaction://hlinksldjump"/>
          </p:cNvPr>
          <p:cNvSpPr/>
          <p:nvPr/>
        </p:nvSpPr>
        <p:spPr>
          <a:xfrm>
            <a:off x="3811333" y="2057464"/>
            <a:ext cx="1800000" cy="864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GEARC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de Arrecadação e Cadastro</a:t>
            </a:r>
            <a:endParaRPr lang="pt-BR" sz="1000" b="1" dirty="0">
              <a:solidFill>
                <a:schemeClr val="tx1"/>
              </a:solidFill>
            </a:endParaRPr>
          </a:p>
        </p:txBody>
      </p:sp>
      <p:sp>
        <p:nvSpPr>
          <p:cNvPr id="9" name="Retângulo de cantos arredondados 8">
            <a:hlinkClick r:id="rId3" action="ppaction://hlinksldjump"/>
          </p:cNvPr>
          <p:cNvSpPr/>
          <p:nvPr/>
        </p:nvSpPr>
        <p:spPr>
          <a:xfrm>
            <a:off x="2515565" y="3394916"/>
            <a:ext cx="1304949" cy="71331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SUAEF</a:t>
            </a:r>
            <a:endParaRPr lang="pt-BR" sz="1000" dirty="0">
              <a:solidFill>
                <a:schemeClr val="tx1"/>
              </a:solidFill>
            </a:endParaRP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Subgerência de Arrecadação e Estudos Econômico-Fiscais</a:t>
            </a:r>
          </a:p>
        </p:txBody>
      </p:sp>
      <p:sp>
        <p:nvSpPr>
          <p:cNvPr id="10" name="Retângulo de cantos arredondados 9">
            <a:hlinkClick r:id="rId3" action="ppaction://hlinksldjump"/>
          </p:cNvPr>
          <p:cNvSpPr/>
          <p:nvPr/>
        </p:nvSpPr>
        <p:spPr>
          <a:xfrm>
            <a:off x="4068039" y="3394916"/>
            <a:ext cx="1299073" cy="71331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SUCAD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Cadastro de Contribuintes</a:t>
            </a:r>
          </a:p>
        </p:txBody>
      </p:sp>
      <p:cxnSp>
        <p:nvCxnSpPr>
          <p:cNvPr id="11" name="Conector angulado 10"/>
          <p:cNvCxnSpPr>
            <a:stCxn id="8" idx="2"/>
            <a:endCxn id="9" idx="0"/>
          </p:cNvCxnSpPr>
          <p:nvPr/>
        </p:nvCxnSpPr>
        <p:spPr>
          <a:xfrm rot="5400000">
            <a:off x="3702961" y="2386544"/>
            <a:ext cx="473452" cy="154329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angulado 11"/>
          <p:cNvCxnSpPr>
            <a:stCxn id="8" idx="2"/>
            <a:endCxn id="10" idx="0"/>
          </p:cNvCxnSpPr>
          <p:nvPr/>
        </p:nvCxnSpPr>
        <p:spPr>
          <a:xfrm rot="16200000" flipH="1">
            <a:off x="4477728" y="3155068"/>
            <a:ext cx="473452" cy="624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de cantos arredondados 12">
            <a:hlinkClick r:id="rId4" action="ppaction://hlinksldjump"/>
          </p:cNvPr>
          <p:cNvSpPr/>
          <p:nvPr/>
        </p:nvSpPr>
        <p:spPr>
          <a:xfrm>
            <a:off x="7524328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  <p:sp>
        <p:nvSpPr>
          <p:cNvPr id="14" name="Retângulo de cantos arredondados 13">
            <a:hlinkClick r:id="rId3" action="ppaction://hlinksldjump"/>
          </p:cNvPr>
          <p:cNvSpPr/>
          <p:nvPr/>
        </p:nvSpPr>
        <p:spPr>
          <a:xfrm>
            <a:off x="963091" y="3394916"/>
            <a:ext cx="1304949" cy="71331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SUREC</a:t>
            </a:r>
            <a:endParaRPr lang="pt-BR" sz="1000" dirty="0">
              <a:solidFill>
                <a:schemeClr val="tx1"/>
              </a:solidFill>
            </a:endParaRP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Subgerência de Recuperação de Crédito</a:t>
            </a:r>
          </a:p>
        </p:txBody>
      </p:sp>
      <p:sp>
        <p:nvSpPr>
          <p:cNvPr id="15" name="Retângulo de cantos arredondados 14">
            <a:hlinkClick r:id="rId3" action="ppaction://hlinksldjump"/>
          </p:cNvPr>
          <p:cNvSpPr/>
          <p:nvPr/>
        </p:nvSpPr>
        <p:spPr>
          <a:xfrm>
            <a:off x="5614637" y="3394916"/>
            <a:ext cx="1299073" cy="71331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SUARC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 de Arrecadação e Controle do ITCMD</a:t>
            </a:r>
          </a:p>
        </p:txBody>
      </p:sp>
      <p:cxnSp>
        <p:nvCxnSpPr>
          <p:cNvPr id="16" name="Conector angulado 15"/>
          <p:cNvCxnSpPr>
            <a:stCxn id="8" idx="2"/>
            <a:endCxn id="14" idx="0"/>
          </p:cNvCxnSpPr>
          <p:nvPr/>
        </p:nvCxnSpPr>
        <p:spPr>
          <a:xfrm rot="5400000">
            <a:off x="2926724" y="1610307"/>
            <a:ext cx="473452" cy="309576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angulado 18"/>
          <p:cNvCxnSpPr>
            <a:stCxn id="8" idx="2"/>
            <a:endCxn id="15" idx="0"/>
          </p:cNvCxnSpPr>
          <p:nvPr/>
        </p:nvCxnSpPr>
        <p:spPr>
          <a:xfrm rot="16200000" flipH="1">
            <a:off x="5251027" y="2381769"/>
            <a:ext cx="473452" cy="155284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tângulo de cantos arredondados 13">
            <a:hlinkClick r:id="rId3" action="ppaction://hlinksldjump"/>
          </p:cNvPr>
          <p:cNvSpPr/>
          <p:nvPr/>
        </p:nvSpPr>
        <p:spPr>
          <a:xfrm>
            <a:off x="7155483" y="3394916"/>
            <a:ext cx="1304949" cy="71331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 err="1">
                <a:solidFill>
                  <a:schemeClr val="tx1"/>
                </a:solidFill>
              </a:rPr>
              <a:t>SUEFI</a:t>
            </a:r>
            <a:endParaRPr lang="pt-BR" sz="1000" dirty="0">
              <a:solidFill>
                <a:schemeClr val="tx1"/>
              </a:solidFill>
            </a:endParaRP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Subgerência de Educação Fiscal</a:t>
            </a:r>
          </a:p>
        </p:txBody>
      </p:sp>
      <p:cxnSp>
        <p:nvCxnSpPr>
          <p:cNvPr id="20" name="Conector angulado 15"/>
          <p:cNvCxnSpPr>
            <a:stCxn id="8" idx="2"/>
            <a:endCxn id="18" idx="0"/>
          </p:cNvCxnSpPr>
          <p:nvPr/>
        </p:nvCxnSpPr>
        <p:spPr>
          <a:xfrm rot="16200000" flipH="1">
            <a:off x="6022919" y="1609877"/>
            <a:ext cx="473452" cy="309662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990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de cantos arredondados 15">
            <a:hlinkClick r:id="rId2" action="ppaction://hlinksldjump"/>
          </p:cNvPr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2" name="Retângulo de cantos arredondados 1">
            <a:hlinkClick r:id="rId2" action="ppaction://hlinksldjump"/>
          </p:cNvPr>
          <p:cNvSpPr/>
          <p:nvPr/>
        </p:nvSpPr>
        <p:spPr>
          <a:xfrm>
            <a:off x="3672000" y="188736"/>
            <a:ext cx="1800000" cy="712614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GEARE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de Atendimento e Relacionamento</a:t>
            </a:r>
            <a:endParaRPr lang="pt-BR" sz="1000" b="1" dirty="0">
              <a:solidFill>
                <a:schemeClr val="tx1"/>
              </a:solidFill>
            </a:endParaRPr>
          </a:p>
        </p:txBody>
      </p:sp>
      <p:sp>
        <p:nvSpPr>
          <p:cNvPr id="4" name="Retângulo de cantos arredondados 3">
            <a:hlinkClick r:id="rId2" action="ppaction://hlinksldjump"/>
          </p:cNvPr>
          <p:cNvSpPr/>
          <p:nvPr/>
        </p:nvSpPr>
        <p:spPr>
          <a:xfrm>
            <a:off x="2065674" y="620688"/>
            <a:ext cx="1304949" cy="79208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SURAP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Subgerência de Relacionamento e Atendimento Presencial</a:t>
            </a:r>
          </a:p>
        </p:txBody>
      </p:sp>
      <p:cxnSp>
        <p:nvCxnSpPr>
          <p:cNvPr id="11" name="Conector angulado 10"/>
          <p:cNvCxnSpPr>
            <a:cxnSpLocks/>
            <a:stCxn id="4" idx="2"/>
            <a:endCxn id="19" idx="1"/>
          </p:cNvCxnSpPr>
          <p:nvPr/>
        </p:nvCxnSpPr>
        <p:spPr>
          <a:xfrm rot="16200000" flipH="1">
            <a:off x="2582966" y="1547958"/>
            <a:ext cx="756064" cy="485699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ângulo de cantos arredondados 6">
            <a:hlinkClick r:id="rId3" action="ppaction://hlinksldjump"/>
          </p:cNvPr>
          <p:cNvSpPr/>
          <p:nvPr/>
        </p:nvSpPr>
        <p:spPr>
          <a:xfrm>
            <a:off x="7812360" y="638136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  <p:sp>
        <p:nvSpPr>
          <p:cNvPr id="19" name="Retângulo de cantos arredondados 18">
            <a:hlinkClick r:id="rId2" action="ppaction://hlinksldjump"/>
          </p:cNvPr>
          <p:cNvSpPr/>
          <p:nvPr/>
        </p:nvSpPr>
        <p:spPr>
          <a:xfrm>
            <a:off x="3203848" y="1988840"/>
            <a:ext cx="2520000" cy="360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Agências da Receita Estadual - Alegre</a:t>
            </a:r>
          </a:p>
        </p:txBody>
      </p:sp>
      <p:sp>
        <p:nvSpPr>
          <p:cNvPr id="21" name="Retângulo de cantos arredondados 20">
            <a:hlinkClick r:id="rId2" action="ppaction://hlinksldjump"/>
          </p:cNvPr>
          <p:cNvSpPr/>
          <p:nvPr/>
        </p:nvSpPr>
        <p:spPr>
          <a:xfrm>
            <a:off x="3203848" y="2852936"/>
            <a:ext cx="2520000" cy="360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Agências da Receita Estadual – Barra de São Francisco</a:t>
            </a:r>
          </a:p>
        </p:txBody>
      </p:sp>
      <p:sp>
        <p:nvSpPr>
          <p:cNvPr id="22" name="Retângulo de cantos arredondados 21">
            <a:hlinkClick r:id="rId2" action="ppaction://hlinksldjump"/>
          </p:cNvPr>
          <p:cNvSpPr/>
          <p:nvPr/>
        </p:nvSpPr>
        <p:spPr>
          <a:xfrm>
            <a:off x="3203848" y="3284984"/>
            <a:ext cx="2520000" cy="360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Agências da Receita Estadual – Cachoeiro de Itapemirim</a:t>
            </a:r>
          </a:p>
        </p:txBody>
      </p:sp>
      <p:sp>
        <p:nvSpPr>
          <p:cNvPr id="23" name="Retângulo de cantos arredondados 22">
            <a:hlinkClick r:id="rId2" action="ppaction://hlinksldjump"/>
          </p:cNvPr>
          <p:cNvSpPr/>
          <p:nvPr/>
        </p:nvSpPr>
        <p:spPr>
          <a:xfrm>
            <a:off x="3239035" y="3717032"/>
            <a:ext cx="2520000" cy="360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Agências da Receita Estadual -  Cariacica</a:t>
            </a:r>
          </a:p>
        </p:txBody>
      </p:sp>
      <p:sp>
        <p:nvSpPr>
          <p:cNvPr id="24" name="Retângulo de cantos arredondados 23">
            <a:hlinkClick r:id="rId2" action="ppaction://hlinksldjump"/>
          </p:cNvPr>
          <p:cNvSpPr/>
          <p:nvPr/>
        </p:nvSpPr>
        <p:spPr>
          <a:xfrm>
            <a:off x="3239035" y="4149080"/>
            <a:ext cx="2520000" cy="360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Agências da Receita Estadual - Colatina</a:t>
            </a:r>
          </a:p>
        </p:txBody>
      </p:sp>
      <p:sp>
        <p:nvSpPr>
          <p:cNvPr id="30" name="Retângulo de cantos arredondados 29">
            <a:hlinkClick r:id="rId2" action="ppaction://hlinksldjump"/>
          </p:cNvPr>
          <p:cNvSpPr/>
          <p:nvPr/>
        </p:nvSpPr>
        <p:spPr>
          <a:xfrm>
            <a:off x="3239035" y="4581128"/>
            <a:ext cx="2520000" cy="360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Agências da Receita Estadual - Linhares</a:t>
            </a:r>
          </a:p>
        </p:txBody>
      </p:sp>
      <p:sp>
        <p:nvSpPr>
          <p:cNvPr id="31" name="Retângulo de cantos arredondados 30">
            <a:hlinkClick r:id="rId2" action="ppaction://hlinksldjump"/>
          </p:cNvPr>
          <p:cNvSpPr/>
          <p:nvPr/>
        </p:nvSpPr>
        <p:spPr>
          <a:xfrm>
            <a:off x="3239035" y="5013176"/>
            <a:ext cx="2520000" cy="360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Agências da Receita Estadual – São Mateus</a:t>
            </a:r>
          </a:p>
        </p:txBody>
      </p:sp>
      <p:sp>
        <p:nvSpPr>
          <p:cNvPr id="32" name="Retângulo de cantos arredondados 31">
            <a:hlinkClick r:id="rId2" action="ppaction://hlinksldjump"/>
          </p:cNvPr>
          <p:cNvSpPr/>
          <p:nvPr/>
        </p:nvSpPr>
        <p:spPr>
          <a:xfrm>
            <a:off x="3239035" y="5445224"/>
            <a:ext cx="2520000" cy="360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Agências da Receita Estadual – Serra</a:t>
            </a:r>
          </a:p>
        </p:txBody>
      </p:sp>
      <p:sp>
        <p:nvSpPr>
          <p:cNvPr id="33" name="Retângulo de cantos arredondados 32">
            <a:hlinkClick r:id="rId2" action="ppaction://hlinksldjump"/>
          </p:cNvPr>
          <p:cNvSpPr/>
          <p:nvPr/>
        </p:nvSpPr>
        <p:spPr>
          <a:xfrm>
            <a:off x="3239035" y="5877272"/>
            <a:ext cx="2520000" cy="360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Agências da Receita Estadual – Venda Nova do Imigrante</a:t>
            </a:r>
          </a:p>
        </p:txBody>
      </p:sp>
      <p:sp>
        <p:nvSpPr>
          <p:cNvPr id="34" name="Retângulo de cantos arredondados 33">
            <a:hlinkClick r:id="rId2" action="ppaction://hlinksldjump"/>
          </p:cNvPr>
          <p:cNvSpPr/>
          <p:nvPr/>
        </p:nvSpPr>
        <p:spPr>
          <a:xfrm>
            <a:off x="3248577" y="6309320"/>
            <a:ext cx="2555187" cy="360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Agências da Receita Estadual – Vitória</a:t>
            </a:r>
          </a:p>
        </p:txBody>
      </p:sp>
      <p:cxnSp>
        <p:nvCxnSpPr>
          <p:cNvPr id="40" name="Conector angulado 39"/>
          <p:cNvCxnSpPr>
            <a:cxnSpLocks/>
            <a:stCxn id="4" idx="2"/>
            <a:endCxn id="21" idx="1"/>
          </p:cNvCxnSpPr>
          <p:nvPr/>
        </p:nvCxnSpPr>
        <p:spPr>
          <a:xfrm rot="16200000" flipH="1">
            <a:off x="2150918" y="1980006"/>
            <a:ext cx="1620160" cy="485699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angulado 42"/>
          <p:cNvCxnSpPr>
            <a:cxnSpLocks/>
            <a:stCxn id="4" idx="2"/>
            <a:endCxn id="22" idx="1"/>
          </p:cNvCxnSpPr>
          <p:nvPr/>
        </p:nvCxnSpPr>
        <p:spPr>
          <a:xfrm rot="16200000" flipH="1">
            <a:off x="1934894" y="2196030"/>
            <a:ext cx="2052208" cy="485699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angulado 45"/>
          <p:cNvCxnSpPr>
            <a:cxnSpLocks/>
            <a:stCxn id="4" idx="2"/>
            <a:endCxn id="23" idx="1"/>
          </p:cNvCxnSpPr>
          <p:nvPr/>
        </p:nvCxnSpPr>
        <p:spPr>
          <a:xfrm rot="16200000" flipH="1">
            <a:off x="1736464" y="2394461"/>
            <a:ext cx="2484256" cy="520886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angulado 49"/>
          <p:cNvCxnSpPr>
            <a:cxnSpLocks/>
            <a:stCxn id="4" idx="2"/>
            <a:endCxn id="24" idx="1"/>
          </p:cNvCxnSpPr>
          <p:nvPr/>
        </p:nvCxnSpPr>
        <p:spPr>
          <a:xfrm rot="16200000" flipH="1">
            <a:off x="1520440" y="2610485"/>
            <a:ext cx="2916304" cy="520886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angulado 52"/>
          <p:cNvCxnSpPr>
            <a:cxnSpLocks/>
            <a:stCxn id="4" idx="2"/>
            <a:endCxn id="30" idx="1"/>
          </p:cNvCxnSpPr>
          <p:nvPr/>
        </p:nvCxnSpPr>
        <p:spPr>
          <a:xfrm rot="16200000" flipH="1">
            <a:off x="1304416" y="2826509"/>
            <a:ext cx="3348352" cy="520886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angulado 55"/>
          <p:cNvCxnSpPr>
            <a:cxnSpLocks/>
            <a:stCxn id="4" idx="2"/>
            <a:endCxn id="31" idx="1"/>
          </p:cNvCxnSpPr>
          <p:nvPr/>
        </p:nvCxnSpPr>
        <p:spPr>
          <a:xfrm rot="16200000" flipH="1">
            <a:off x="1088392" y="3042533"/>
            <a:ext cx="3780400" cy="520886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angulado 58"/>
          <p:cNvCxnSpPr>
            <a:cxnSpLocks/>
            <a:stCxn id="4" idx="2"/>
            <a:endCxn id="32" idx="1"/>
          </p:cNvCxnSpPr>
          <p:nvPr/>
        </p:nvCxnSpPr>
        <p:spPr>
          <a:xfrm rot="16200000" flipH="1">
            <a:off x="872368" y="3258557"/>
            <a:ext cx="4212448" cy="520886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angulado 61"/>
          <p:cNvCxnSpPr>
            <a:cxnSpLocks/>
            <a:stCxn id="4" idx="2"/>
            <a:endCxn id="33" idx="1"/>
          </p:cNvCxnSpPr>
          <p:nvPr/>
        </p:nvCxnSpPr>
        <p:spPr>
          <a:xfrm rot="16200000" flipH="1">
            <a:off x="656344" y="3474581"/>
            <a:ext cx="4644496" cy="520886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angulado 64"/>
          <p:cNvCxnSpPr>
            <a:cxnSpLocks/>
            <a:stCxn id="4" idx="2"/>
            <a:endCxn id="34" idx="1"/>
          </p:cNvCxnSpPr>
          <p:nvPr/>
        </p:nvCxnSpPr>
        <p:spPr>
          <a:xfrm rot="16200000" flipH="1">
            <a:off x="445091" y="3685834"/>
            <a:ext cx="5076544" cy="53042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angulado 69"/>
          <p:cNvCxnSpPr>
            <a:cxnSpLocks/>
            <a:stCxn id="2" idx="2"/>
            <a:endCxn id="4" idx="3"/>
          </p:cNvCxnSpPr>
          <p:nvPr/>
        </p:nvCxnSpPr>
        <p:spPr>
          <a:xfrm rot="5400000">
            <a:off x="3913621" y="358353"/>
            <a:ext cx="115382" cy="1201377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ector reto 100"/>
          <p:cNvCxnSpPr/>
          <p:nvPr/>
        </p:nvCxnSpPr>
        <p:spPr>
          <a:xfrm>
            <a:off x="107504" y="1556440"/>
            <a:ext cx="8928992" cy="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CaixaDeTexto 102"/>
          <p:cNvSpPr txBox="1"/>
          <p:nvPr/>
        </p:nvSpPr>
        <p:spPr>
          <a:xfrm>
            <a:off x="297400" y="16065"/>
            <a:ext cx="338554" cy="163445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t-BR" sz="1000" dirty="0"/>
              <a:t>EXECUÇÃO PROGRAMÁTICA</a:t>
            </a:r>
          </a:p>
        </p:txBody>
      </p:sp>
      <p:sp>
        <p:nvSpPr>
          <p:cNvPr id="104" name="CaixaDeTexto 103"/>
          <p:cNvSpPr txBox="1"/>
          <p:nvPr/>
        </p:nvSpPr>
        <p:spPr>
          <a:xfrm>
            <a:off x="373030" y="2356951"/>
            <a:ext cx="338554" cy="388036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t-BR" sz="1000" dirty="0"/>
              <a:t>ATUAÇÃO REGIONALIZADA</a:t>
            </a:r>
          </a:p>
        </p:txBody>
      </p:sp>
      <p:cxnSp>
        <p:nvCxnSpPr>
          <p:cNvPr id="106" name="Conector reto 105"/>
          <p:cNvCxnSpPr/>
          <p:nvPr/>
        </p:nvCxnSpPr>
        <p:spPr>
          <a:xfrm>
            <a:off x="755576" y="188640"/>
            <a:ext cx="41384" cy="6480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tângulo de cantos arredondados 34">
            <a:hlinkClick r:id="rId2" action="ppaction://hlinksldjump"/>
          </p:cNvPr>
          <p:cNvSpPr/>
          <p:nvPr/>
        </p:nvSpPr>
        <p:spPr>
          <a:xfrm>
            <a:off x="3203848" y="2420888"/>
            <a:ext cx="2520000" cy="360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Agências da Receita Estadual - Aracruz</a:t>
            </a:r>
          </a:p>
        </p:txBody>
      </p:sp>
      <p:cxnSp>
        <p:nvCxnSpPr>
          <p:cNvPr id="36" name="Conector angulado 35"/>
          <p:cNvCxnSpPr>
            <a:cxnSpLocks/>
            <a:stCxn id="4" idx="2"/>
            <a:endCxn id="35" idx="1"/>
          </p:cNvCxnSpPr>
          <p:nvPr/>
        </p:nvCxnSpPr>
        <p:spPr>
          <a:xfrm rot="16200000" flipH="1">
            <a:off x="2366942" y="1763982"/>
            <a:ext cx="1188112" cy="485699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tângulo de cantos arredondados 36">
            <a:hlinkClick r:id="rId2" action="ppaction://hlinksldjump"/>
          </p:cNvPr>
          <p:cNvSpPr/>
          <p:nvPr/>
        </p:nvSpPr>
        <p:spPr>
          <a:xfrm>
            <a:off x="5852561" y="660073"/>
            <a:ext cx="1304949" cy="71331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SUREV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Subgerência de Relacionamento Virtual</a:t>
            </a:r>
          </a:p>
        </p:txBody>
      </p:sp>
      <p:cxnSp>
        <p:nvCxnSpPr>
          <p:cNvPr id="38" name="Conector angulado 69"/>
          <p:cNvCxnSpPr>
            <a:cxnSpLocks/>
            <a:stCxn id="2" idx="2"/>
            <a:endCxn id="37" idx="1"/>
          </p:cNvCxnSpPr>
          <p:nvPr/>
        </p:nvCxnSpPr>
        <p:spPr>
          <a:xfrm rot="16200000" flipH="1">
            <a:off x="5154589" y="318760"/>
            <a:ext cx="115382" cy="1280561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angulado 10">
            <a:extLst>
              <a:ext uri="{FF2B5EF4-FFF2-40B4-BE49-F238E27FC236}">
                <a16:creationId xmlns:a16="http://schemas.microsoft.com/office/drawing/2014/main" id="{816E570D-DF05-1B12-F2FE-ACFF0F659708}"/>
              </a:ext>
            </a:extLst>
          </p:cNvPr>
          <p:cNvCxnSpPr>
            <a:cxnSpLocks/>
            <a:stCxn id="4" idx="2"/>
            <a:endCxn id="58" idx="1"/>
          </p:cNvCxnSpPr>
          <p:nvPr/>
        </p:nvCxnSpPr>
        <p:spPr>
          <a:xfrm rot="16200000" flipH="1">
            <a:off x="2779218" y="1351707"/>
            <a:ext cx="341197" cy="46333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tângulo de cantos arredondados 18">
            <a:hlinkClick r:id="rId2" action="ppaction://hlinksldjump"/>
            <a:extLst>
              <a:ext uri="{FF2B5EF4-FFF2-40B4-BE49-F238E27FC236}">
                <a16:creationId xmlns:a16="http://schemas.microsoft.com/office/drawing/2014/main" id="{5D1E922B-E23B-AB21-3A89-37431FCA37C3}"/>
              </a:ext>
            </a:extLst>
          </p:cNvPr>
          <p:cNvSpPr/>
          <p:nvPr/>
        </p:nvSpPr>
        <p:spPr>
          <a:xfrm>
            <a:off x="3181483" y="1573973"/>
            <a:ext cx="2520000" cy="360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Agências Remota da Receita Estadual – ARE Remota</a:t>
            </a:r>
          </a:p>
        </p:txBody>
      </p:sp>
    </p:spTree>
    <p:extLst>
      <p:ext uri="{BB962C8B-B14F-4D97-AF65-F5344CB8AC3E}">
        <p14:creationId xmlns:p14="http://schemas.microsoft.com/office/powerpoint/2010/main" val="3546256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de cantos arredondados 7">
            <a:hlinkClick r:id="rId2" action="ppaction://hlinksldjump"/>
          </p:cNvPr>
          <p:cNvSpPr/>
          <p:nvPr/>
        </p:nvSpPr>
        <p:spPr>
          <a:xfrm>
            <a:off x="117029" y="116632"/>
            <a:ext cx="8928992" cy="6624736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3" name="Retângulo de cantos arredondados 2">
            <a:hlinkClick r:id="rId2" action="ppaction://hlinksldjump"/>
          </p:cNvPr>
          <p:cNvSpPr/>
          <p:nvPr/>
        </p:nvSpPr>
        <p:spPr>
          <a:xfrm>
            <a:off x="3745822" y="2060848"/>
            <a:ext cx="1800000" cy="864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 err="1">
                <a:solidFill>
                  <a:schemeClr val="tx1"/>
                </a:solidFill>
              </a:rPr>
              <a:t>GEATE</a:t>
            </a:r>
            <a:endParaRPr lang="pt-BR" sz="1000" b="1" dirty="0">
              <a:solidFill>
                <a:schemeClr val="tx1"/>
              </a:solidFill>
            </a:endParaRP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de Assuntos Técnicos </a:t>
            </a:r>
          </a:p>
        </p:txBody>
      </p:sp>
      <p:sp>
        <p:nvSpPr>
          <p:cNvPr id="9" name="Retângulo de cantos arredondados 8">
            <a:hlinkClick r:id="rId3" action="ppaction://hlinksldjump"/>
          </p:cNvPr>
          <p:cNvSpPr/>
          <p:nvPr/>
        </p:nvSpPr>
        <p:spPr>
          <a:xfrm>
            <a:off x="7524328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</p:spTree>
    <p:extLst>
      <p:ext uri="{BB962C8B-B14F-4D97-AF65-F5344CB8AC3E}">
        <p14:creationId xmlns:p14="http://schemas.microsoft.com/office/powerpoint/2010/main" val="1755888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de cantos arredondados 7">
            <a:hlinkClick r:id="rId2" action="ppaction://hlinksldjump"/>
          </p:cNvPr>
          <p:cNvSpPr/>
          <p:nvPr/>
        </p:nvSpPr>
        <p:spPr>
          <a:xfrm>
            <a:off x="117029" y="116632"/>
            <a:ext cx="8928992" cy="6624736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3" name="Retângulo de cantos arredondados 2">
            <a:hlinkClick r:id="rId2" action="ppaction://hlinksldjump"/>
          </p:cNvPr>
          <p:cNvSpPr/>
          <p:nvPr/>
        </p:nvSpPr>
        <p:spPr>
          <a:xfrm>
            <a:off x="3745822" y="2060848"/>
            <a:ext cx="1800000" cy="864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 err="1">
                <a:solidFill>
                  <a:schemeClr val="tx1"/>
                </a:solidFill>
              </a:rPr>
              <a:t>GEPRO</a:t>
            </a:r>
            <a:endParaRPr lang="pt-BR" sz="1000" b="1" dirty="0">
              <a:solidFill>
                <a:schemeClr val="tx1"/>
              </a:solidFill>
            </a:endParaRP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Estratégica de Projetos</a:t>
            </a:r>
          </a:p>
        </p:txBody>
      </p:sp>
      <p:sp>
        <p:nvSpPr>
          <p:cNvPr id="9" name="Retângulo de cantos arredondados 8">
            <a:hlinkClick r:id="rId3" action="ppaction://hlinksldjump"/>
          </p:cNvPr>
          <p:cNvSpPr/>
          <p:nvPr/>
        </p:nvSpPr>
        <p:spPr>
          <a:xfrm>
            <a:off x="7524328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  <p:sp>
        <p:nvSpPr>
          <p:cNvPr id="7" name="Retângulo de cantos arredondados 6">
            <a:hlinkClick r:id="rId2" action="ppaction://hlinksldjump"/>
          </p:cNvPr>
          <p:cNvSpPr/>
          <p:nvPr/>
        </p:nvSpPr>
        <p:spPr>
          <a:xfrm>
            <a:off x="3837062" y="3432380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SUPRO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Projetos</a:t>
            </a:r>
          </a:p>
        </p:txBody>
      </p:sp>
      <p:cxnSp>
        <p:nvCxnSpPr>
          <p:cNvPr id="11" name="Conector angulado 10"/>
          <p:cNvCxnSpPr>
            <a:stCxn id="3" idx="2"/>
            <a:endCxn id="7" idx="0"/>
          </p:cNvCxnSpPr>
          <p:nvPr/>
        </p:nvCxnSpPr>
        <p:spPr>
          <a:xfrm rot="16200000" flipH="1">
            <a:off x="4392676" y="3177994"/>
            <a:ext cx="507532" cy="124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957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>
            <a:hlinkClick r:id="rId2" action="ppaction://hlinksldjump"/>
          </p:cNvPr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3" name="Retângulo de cantos arredondados 2">
            <a:hlinkClick r:id="rId2" action="ppaction://hlinksldjump"/>
          </p:cNvPr>
          <p:cNvSpPr/>
          <p:nvPr/>
        </p:nvSpPr>
        <p:spPr>
          <a:xfrm>
            <a:off x="3545800" y="1844824"/>
            <a:ext cx="1800000" cy="864096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GETEC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de Tecnologia da Informação</a:t>
            </a:r>
          </a:p>
        </p:txBody>
      </p:sp>
      <p:sp>
        <p:nvSpPr>
          <p:cNvPr id="4" name="Retângulo de cantos arredondados 3">
            <a:hlinkClick r:id="rId2" action="ppaction://hlinksldjump"/>
          </p:cNvPr>
          <p:cNvSpPr/>
          <p:nvPr/>
        </p:nvSpPr>
        <p:spPr>
          <a:xfrm>
            <a:off x="197748" y="3324422"/>
            <a:ext cx="1349916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SUDAS</a:t>
            </a:r>
            <a:endParaRPr lang="pt-BR" sz="1000" dirty="0">
              <a:solidFill>
                <a:schemeClr val="tx1"/>
              </a:solidFill>
            </a:endParaRP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Governança de Dados e Segurança da Informação</a:t>
            </a:r>
          </a:p>
        </p:txBody>
      </p:sp>
      <p:sp>
        <p:nvSpPr>
          <p:cNvPr id="5" name="Retângulo de cantos arredondados 4">
            <a:hlinkClick r:id="rId2" action="ppaction://hlinksldjump"/>
          </p:cNvPr>
          <p:cNvSpPr/>
          <p:nvPr/>
        </p:nvSpPr>
        <p:spPr>
          <a:xfrm>
            <a:off x="4716016" y="3360372"/>
            <a:ext cx="133252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SUDES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Desenvolvimento de Sistemas</a:t>
            </a:r>
          </a:p>
        </p:txBody>
      </p:sp>
      <p:cxnSp>
        <p:nvCxnSpPr>
          <p:cNvPr id="6" name="Conector angulado 5"/>
          <p:cNvCxnSpPr>
            <a:cxnSpLocks/>
            <a:stCxn id="3" idx="2"/>
            <a:endCxn id="4" idx="0"/>
          </p:cNvCxnSpPr>
          <p:nvPr/>
        </p:nvCxnSpPr>
        <p:spPr>
          <a:xfrm rot="5400000">
            <a:off x="2351502" y="1230124"/>
            <a:ext cx="615502" cy="3573094"/>
          </a:xfrm>
          <a:prstGeom prst="bentConnector3">
            <a:avLst>
              <a:gd name="adj1" fmla="val 5154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angulado 6"/>
          <p:cNvCxnSpPr>
            <a:cxnSpLocks/>
            <a:stCxn id="3" idx="2"/>
            <a:endCxn id="5" idx="0"/>
          </p:cNvCxnSpPr>
          <p:nvPr/>
        </p:nvCxnSpPr>
        <p:spPr>
          <a:xfrm rot="16200000" flipH="1">
            <a:off x="4588312" y="2566408"/>
            <a:ext cx="651452" cy="936476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de cantos arredondados 7">
            <a:hlinkClick r:id="rId2" action="ppaction://hlinksldjump"/>
          </p:cNvPr>
          <p:cNvSpPr/>
          <p:nvPr/>
        </p:nvSpPr>
        <p:spPr>
          <a:xfrm>
            <a:off x="3167832" y="3360372"/>
            <a:ext cx="1404168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SUINT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Infraestrutura Tecnológica</a:t>
            </a:r>
          </a:p>
        </p:txBody>
      </p:sp>
      <p:cxnSp>
        <p:nvCxnSpPr>
          <p:cNvPr id="9" name="Conector angulado 8"/>
          <p:cNvCxnSpPr>
            <a:cxnSpLocks/>
            <a:stCxn id="3" idx="2"/>
            <a:endCxn id="8" idx="0"/>
          </p:cNvCxnSpPr>
          <p:nvPr/>
        </p:nvCxnSpPr>
        <p:spPr>
          <a:xfrm rot="5400000">
            <a:off x="3832132" y="2746704"/>
            <a:ext cx="651452" cy="57588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de cantos arredondados 9">
            <a:hlinkClick r:id="rId3" action="ppaction://hlinksldjump"/>
          </p:cNvPr>
          <p:cNvSpPr/>
          <p:nvPr/>
        </p:nvSpPr>
        <p:spPr>
          <a:xfrm>
            <a:off x="7524328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  <p:sp>
        <p:nvSpPr>
          <p:cNvPr id="11" name="Retângulo de cantos arredondados 3">
            <a:hlinkClick r:id="rId2" action="ppaction://hlinksldjump"/>
          </p:cNvPr>
          <p:cNvSpPr/>
          <p:nvPr/>
        </p:nvSpPr>
        <p:spPr>
          <a:xfrm>
            <a:off x="6191808" y="3360372"/>
            <a:ext cx="133252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SUSIC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Gestão dos Sistemas Corporativos</a:t>
            </a:r>
          </a:p>
        </p:txBody>
      </p:sp>
      <p:sp>
        <p:nvSpPr>
          <p:cNvPr id="12" name="Retângulo de cantos arredondados 4">
            <a:hlinkClick r:id="rId2" action="ppaction://hlinksldjump"/>
          </p:cNvPr>
          <p:cNvSpPr/>
          <p:nvPr/>
        </p:nvSpPr>
        <p:spPr>
          <a:xfrm>
            <a:off x="7686060" y="3360372"/>
            <a:ext cx="120642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SUPRO-TI</a:t>
            </a:r>
            <a:endParaRPr lang="pt-BR" sz="1000" dirty="0">
              <a:solidFill>
                <a:schemeClr val="tx1"/>
              </a:solidFill>
            </a:endParaRP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Projetos de Tecnologia da Informação</a:t>
            </a:r>
          </a:p>
        </p:txBody>
      </p:sp>
      <p:cxnSp>
        <p:nvCxnSpPr>
          <p:cNvPr id="13" name="Conector angulado 6"/>
          <p:cNvCxnSpPr>
            <a:cxnSpLocks/>
            <a:stCxn id="3" idx="2"/>
            <a:endCxn id="12" idx="0"/>
          </p:cNvCxnSpPr>
          <p:nvPr/>
        </p:nvCxnSpPr>
        <p:spPr>
          <a:xfrm rot="16200000" flipH="1">
            <a:off x="6041809" y="1112911"/>
            <a:ext cx="651452" cy="3843470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angulado 6"/>
          <p:cNvCxnSpPr>
            <a:cxnSpLocks/>
            <a:stCxn id="3" idx="2"/>
            <a:endCxn id="11" idx="0"/>
          </p:cNvCxnSpPr>
          <p:nvPr/>
        </p:nvCxnSpPr>
        <p:spPr>
          <a:xfrm rot="16200000" flipH="1">
            <a:off x="5326208" y="1828512"/>
            <a:ext cx="651452" cy="241226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tângulo de cantos arredondados 3">
            <a:hlinkClick r:id="rId2" action="ppaction://hlinksldjump"/>
            <a:extLst>
              <a:ext uri="{FF2B5EF4-FFF2-40B4-BE49-F238E27FC236}">
                <a16:creationId xmlns:a16="http://schemas.microsoft.com/office/drawing/2014/main" id="{A3DFEE31-9244-AC9F-CCAD-83587193A652}"/>
              </a:ext>
            </a:extLst>
          </p:cNvPr>
          <p:cNvSpPr/>
          <p:nvPr/>
        </p:nvSpPr>
        <p:spPr>
          <a:xfrm>
            <a:off x="1691680" y="3356992"/>
            <a:ext cx="1350396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SUBAD</a:t>
            </a:r>
            <a:endParaRPr lang="pt-BR" sz="1000" dirty="0">
              <a:solidFill>
                <a:schemeClr val="tx1"/>
              </a:solidFill>
            </a:endParaRP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Sistemas de Apoio à Decisão</a:t>
            </a:r>
          </a:p>
        </p:txBody>
      </p:sp>
      <p:cxnSp>
        <p:nvCxnSpPr>
          <p:cNvPr id="38" name="Conector angulado 5">
            <a:extLst>
              <a:ext uri="{FF2B5EF4-FFF2-40B4-BE49-F238E27FC236}">
                <a16:creationId xmlns:a16="http://schemas.microsoft.com/office/drawing/2014/main" id="{A012BEE5-EEEC-C52B-E09E-864EC59255A9}"/>
              </a:ext>
            </a:extLst>
          </p:cNvPr>
          <p:cNvCxnSpPr>
            <a:cxnSpLocks/>
            <a:stCxn id="3" idx="2"/>
            <a:endCxn id="32" idx="0"/>
          </p:cNvCxnSpPr>
          <p:nvPr/>
        </p:nvCxnSpPr>
        <p:spPr>
          <a:xfrm rot="5400000">
            <a:off x="3082303" y="1993495"/>
            <a:ext cx="648072" cy="207892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03098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1 - Organograma SEFAZ" id="{EDDCB463-E110-4940-A0A0-B1AD47F503E9}" vid="{2ABA3FFC-BAAB-4265-BA6F-A75D3761D661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33624</TotalTime>
  <Words>659</Words>
  <Application>Microsoft Office PowerPoint</Application>
  <PresentationFormat>Apresentação na tela (4:3)</PresentationFormat>
  <Paragraphs>216</Paragraphs>
  <Slides>17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Marta Achiamé</dc:creator>
  <cp:lastModifiedBy>Eliane Canal Leite da Silva</cp:lastModifiedBy>
  <cp:revision>461</cp:revision>
  <dcterms:created xsi:type="dcterms:W3CDTF">2012-05-14T14:02:53Z</dcterms:created>
  <dcterms:modified xsi:type="dcterms:W3CDTF">2024-12-03T16:56:31Z</dcterms:modified>
</cp:coreProperties>
</file>