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3" r:id="rId6"/>
    <p:sldId id="261" r:id="rId7"/>
    <p:sldId id="265" r:id="rId8"/>
    <p:sldId id="267" r:id="rId9"/>
    <p:sldId id="27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E9AD"/>
    <a:srgbClr val="FF99CC"/>
    <a:srgbClr val="D4E2F4"/>
    <a:srgbClr val="66FFFF"/>
    <a:srgbClr val="C0E498"/>
    <a:srgbClr val="ABDB77"/>
    <a:srgbClr val="008000"/>
    <a:srgbClr val="FFFFCC"/>
    <a:srgbClr val="FF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713" autoAdjust="0"/>
  </p:normalViewPr>
  <p:slideViewPr>
    <p:cSldViewPr>
      <p:cViewPr varScale="1">
        <p:scale>
          <a:sx n="101" d="100"/>
          <a:sy n="101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B633-732A-4C74-B46B-5FCE940ACB12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06EC-3EA4-490B-9E51-9C32A24DA6E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8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1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485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78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488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CD1E-D796-402E-A477-CAFFAB34116B}" type="datetimeFigureOut">
              <a:rPr lang="pt-BR" smtClean="0"/>
              <a:pPr/>
              <a:t>22/04/2024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7.xml"/><Relationship Id="rId19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8.xml"/><Relationship Id="rId1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ângulo de cantos arredondados 51">
            <a:hlinkClick r:id="rId3" action="ppaction://hlinksldjump"/>
          </p:cNvPr>
          <p:cNvSpPr/>
          <p:nvPr/>
        </p:nvSpPr>
        <p:spPr>
          <a:xfrm>
            <a:off x="107504" y="4221088"/>
            <a:ext cx="8928992" cy="1377108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Gerência</a:t>
            </a:r>
          </a:p>
        </p:txBody>
      </p:sp>
      <p:sp>
        <p:nvSpPr>
          <p:cNvPr id="51" name="Retângulo de cantos arredondados 50">
            <a:hlinkClick r:id="rId3" action="ppaction://hlinksldjump"/>
          </p:cNvPr>
          <p:cNvSpPr/>
          <p:nvPr/>
        </p:nvSpPr>
        <p:spPr>
          <a:xfrm>
            <a:off x="107504" y="5684706"/>
            <a:ext cx="8928992" cy="1056662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Instrumental</a:t>
            </a:r>
          </a:p>
        </p:txBody>
      </p:sp>
      <p:sp>
        <p:nvSpPr>
          <p:cNvPr id="49" name="Retângulo de cantos arredondados 48">
            <a:hlinkClick r:id="rId3" action="ppaction://hlinksldjump"/>
          </p:cNvPr>
          <p:cNvSpPr/>
          <p:nvPr/>
        </p:nvSpPr>
        <p:spPr>
          <a:xfrm>
            <a:off x="103804" y="2610215"/>
            <a:ext cx="8928992" cy="1555281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Assessoramento</a:t>
            </a:r>
          </a:p>
        </p:txBody>
      </p:sp>
      <p:sp>
        <p:nvSpPr>
          <p:cNvPr id="29" name="Retângulo de cantos arredondados 28">
            <a:hlinkClick r:id="rId3" action="ppaction://hlinksldjump"/>
          </p:cNvPr>
          <p:cNvSpPr/>
          <p:nvPr/>
        </p:nvSpPr>
        <p:spPr>
          <a:xfrm>
            <a:off x="107504" y="44335"/>
            <a:ext cx="8928992" cy="2518568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Direção Superior</a:t>
            </a: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3707904" y="116632"/>
            <a:ext cx="183600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SEFAZ</a:t>
            </a:r>
          </a:p>
          <a:p>
            <a:pPr algn="ctr"/>
            <a:r>
              <a:rPr lang="pt-B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DA FAZENDA</a:t>
            </a: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5739631" y="284536"/>
            <a:ext cx="1512000" cy="683492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CERF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Estadual de Recursos Fiscais</a:t>
            </a: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2852048" y="2705360"/>
            <a:ext cx="1540800" cy="659243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NUPETRO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de Petróleo, Gás Natural, Biocombustíveis e Derivados</a:t>
            </a:r>
          </a:p>
        </p:txBody>
      </p: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2859510" y="3440558"/>
            <a:ext cx="1540800" cy="615154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ASTEC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Técnica Fazendária</a:t>
            </a:r>
          </a:p>
        </p:txBody>
      </p:sp>
      <p:sp>
        <p:nvSpPr>
          <p:cNvPr id="13" name="Retângulo de cantos arredondados 12">
            <a:hlinkClick r:id="rId3" action="ppaction://hlinksldjump"/>
          </p:cNvPr>
          <p:cNvSpPr/>
          <p:nvPr/>
        </p:nvSpPr>
        <p:spPr>
          <a:xfrm>
            <a:off x="1403817" y="294383"/>
            <a:ext cx="1512000" cy="593085"/>
          </a:xfrm>
          <a:prstGeom prst="roundRect">
            <a:avLst/>
          </a:prstGeom>
          <a:solidFill>
            <a:srgbClr val="FFEBF0"/>
          </a:solidFill>
          <a:ln w="635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CONPTAF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do Pessoal da Área TAF </a:t>
            </a:r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585191" y="1837475"/>
            <a:ext cx="1584176" cy="5566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SUBSER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DA RECEITA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7251631" y="1777741"/>
            <a:ext cx="1584176" cy="6834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SUBSET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DO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TESOURO ESTADUAL</a:t>
            </a:r>
          </a:p>
        </p:txBody>
      </p: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5436096" y="1802753"/>
            <a:ext cx="1584176" cy="66535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SUBSAD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 ESTADO PARA ASSUNTOS ADMINISTRATIVOS</a:t>
            </a:r>
          </a:p>
        </p:txBody>
      </p:sp>
      <p:sp>
        <p:nvSpPr>
          <p:cNvPr id="18" name="Retângulo de cantos arredondados 17">
            <a:hlinkClick r:id="rId4" action="ppaction://hlinksldjump"/>
          </p:cNvPr>
          <p:cNvSpPr/>
          <p:nvPr/>
        </p:nvSpPr>
        <p:spPr>
          <a:xfrm>
            <a:off x="340732" y="4630549"/>
            <a:ext cx="486852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GETRI</a:t>
            </a:r>
          </a:p>
        </p:txBody>
      </p:sp>
      <p:sp>
        <p:nvSpPr>
          <p:cNvPr id="19" name="Retângulo de cantos arredondados 18">
            <a:hlinkClick r:id="rId5" action="ppaction://hlinksldjump"/>
          </p:cNvPr>
          <p:cNvSpPr/>
          <p:nvPr/>
        </p:nvSpPr>
        <p:spPr>
          <a:xfrm>
            <a:off x="869495" y="4612094"/>
            <a:ext cx="459616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GEFIS</a:t>
            </a:r>
          </a:p>
        </p:txBody>
      </p:sp>
      <p:sp>
        <p:nvSpPr>
          <p:cNvPr id="20" name="Retângulo de cantos arredondados 19">
            <a:hlinkClick r:id="rId6" action="ppaction://hlinksldjump"/>
          </p:cNvPr>
          <p:cNvSpPr/>
          <p:nvPr/>
        </p:nvSpPr>
        <p:spPr>
          <a:xfrm>
            <a:off x="2483768" y="4583691"/>
            <a:ext cx="457356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GEACO</a:t>
            </a:r>
          </a:p>
        </p:txBody>
      </p:sp>
      <p:sp>
        <p:nvSpPr>
          <p:cNvPr id="21" name="Retângulo de cantos arredondados 20">
            <a:hlinkClick r:id="rId7" action="ppaction://hlinksldjump"/>
          </p:cNvPr>
          <p:cNvSpPr/>
          <p:nvPr/>
        </p:nvSpPr>
        <p:spPr>
          <a:xfrm>
            <a:off x="1939715" y="4597901"/>
            <a:ext cx="472045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GEARC</a:t>
            </a:r>
          </a:p>
        </p:txBody>
      </p:sp>
      <p:sp>
        <p:nvSpPr>
          <p:cNvPr id="22" name="Retângulo de cantos arredondados 21">
            <a:hlinkClick r:id="rId8" action="ppaction://hlinksldjump"/>
          </p:cNvPr>
          <p:cNvSpPr/>
          <p:nvPr/>
        </p:nvSpPr>
        <p:spPr>
          <a:xfrm>
            <a:off x="3563888" y="4587691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GETEC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>
            <a:hlinkClick r:id="rId9" action="ppaction://hlinksldjump"/>
          </p:cNvPr>
          <p:cNvSpPr/>
          <p:nvPr/>
        </p:nvSpPr>
        <p:spPr>
          <a:xfrm>
            <a:off x="5796136" y="4562594"/>
            <a:ext cx="498733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GEAFI</a:t>
            </a:r>
          </a:p>
        </p:txBody>
      </p:sp>
      <p:sp>
        <p:nvSpPr>
          <p:cNvPr id="24" name="Retângulo de cantos arredondados 23">
            <a:hlinkClick r:id="rId10" action="ppaction://hlinksldjump"/>
          </p:cNvPr>
          <p:cNvSpPr/>
          <p:nvPr/>
        </p:nvSpPr>
        <p:spPr>
          <a:xfrm>
            <a:off x="5292080" y="4562594"/>
            <a:ext cx="459622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GEDEF</a:t>
            </a:r>
          </a:p>
        </p:txBody>
      </p:sp>
      <p:sp>
        <p:nvSpPr>
          <p:cNvPr id="26" name="Retângulo de cantos arredondados 25">
            <a:hlinkClick r:id="rId11" action="ppaction://hlinksldjump"/>
          </p:cNvPr>
          <p:cNvSpPr/>
          <p:nvPr/>
        </p:nvSpPr>
        <p:spPr>
          <a:xfrm>
            <a:off x="7453452" y="4558747"/>
            <a:ext cx="46065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GEFIN</a:t>
            </a:r>
          </a:p>
        </p:txBody>
      </p:sp>
      <p:sp>
        <p:nvSpPr>
          <p:cNvPr id="27" name="Retângulo de cantos arredondados 26">
            <a:hlinkClick r:id="rId12" action="ppaction://hlinksldjump"/>
          </p:cNvPr>
          <p:cNvSpPr/>
          <p:nvPr/>
        </p:nvSpPr>
        <p:spPr>
          <a:xfrm>
            <a:off x="8526884" y="4544509"/>
            <a:ext cx="47014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GEPOF</a:t>
            </a:r>
          </a:p>
        </p:txBody>
      </p:sp>
      <p:sp>
        <p:nvSpPr>
          <p:cNvPr id="28" name="Retângulo de cantos arredondados 27">
            <a:hlinkClick r:id="rId13" action="ppaction://hlinksldjump"/>
          </p:cNvPr>
          <p:cNvSpPr/>
          <p:nvPr/>
        </p:nvSpPr>
        <p:spPr>
          <a:xfrm>
            <a:off x="7993689" y="4558747"/>
            <a:ext cx="507006" cy="381762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GECOG</a:t>
            </a:r>
          </a:p>
        </p:txBody>
      </p:sp>
      <p:sp>
        <p:nvSpPr>
          <p:cNvPr id="30" name="Retângulo de cantos arredondados 29">
            <a:hlinkClick r:id="rId3" action="ppaction://hlinksldjump"/>
          </p:cNvPr>
          <p:cNvSpPr/>
          <p:nvPr/>
        </p:nvSpPr>
        <p:spPr>
          <a:xfrm>
            <a:off x="6574899" y="573325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</a:p>
        </p:txBody>
      </p:sp>
      <p:sp>
        <p:nvSpPr>
          <p:cNvPr id="32" name="Retângulo de cantos arredondados 31">
            <a:hlinkClick r:id="rId3" action="ppaction://hlinksldjump"/>
          </p:cNvPr>
          <p:cNvSpPr/>
          <p:nvPr/>
        </p:nvSpPr>
        <p:spPr>
          <a:xfrm>
            <a:off x="6588272" y="6417332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</a:p>
        </p:txBody>
      </p:sp>
      <p:sp>
        <p:nvSpPr>
          <p:cNvPr id="33" name="Retângulo de cantos arredondados 32">
            <a:hlinkClick r:id="rId3" action="ppaction://hlinksldjump"/>
          </p:cNvPr>
          <p:cNvSpPr/>
          <p:nvPr/>
        </p:nvSpPr>
        <p:spPr>
          <a:xfrm>
            <a:off x="6574899" y="609329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</a:p>
        </p:txBody>
      </p:sp>
      <p:cxnSp>
        <p:nvCxnSpPr>
          <p:cNvPr id="41" name="Conector angulado 40"/>
          <p:cNvCxnSpPr>
            <a:cxnSpLocks/>
            <a:stCxn id="5" idx="2"/>
            <a:endCxn id="10" idx="3"/>
          </p:cNvCxnSpPr>
          <p:nvPr/>
        </p:nvCxnSpPr>
        <p:spPr>
          <a:xfrm rot="5400000">
            <a:off x="3374237" y="1783315"/>
            <a:ext cx="2270278" cy="23305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cxnSpLocks/>
            <a:stCxn id="5" idx="2"/>
            <a:endCxn id="11" idx="3"/>
          </p:cNvCxnSpPr>
          <p:nvPr/>
        </p:nvCxnSpPr>
        <p:spPr>
          <a:xfrm rot="5400000">
            <a:off x="3021392" y="2143622"/>
            <a:ext cx="2983431" cy="225594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>
            <a:cxnSpLocks/>
            <a:stCxn id="5" idx="2"/>
            <a:endCxn id="14" idx="3"/>
          </p:cNvCxnSpPr>
          <p:nvPr/>
        </p:nvCxnSpPr>
        <p:spPr>
          <a:xfrm rot="5400000">
            <a:off x="2722097" y="211975"/>
            <a:ext cx="1351079" cy="2456537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do 94"/>
          <p:cNvCxnSpPr>
            <a:cxnSpLocks/>
            <a:stCxn id="5" idx="2"/>
            <a:endCxn id="16" idx="0"/>
          </p:cNvCxnSpPr>
          <p:nvPr/>
        </p:nvCxnSpPr>
        <p:spPr>
          <a:xfrm rot="16200000" flipH="1">
            <a:off x="4908020" y="482588"/>
            <a:ext cx="1038049" cy="16022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do 95"/>
          <p:cNvCxnSpPr>
            <a:cxnSpLocks/>
            <a:stCxn id="5" idx="2"/>
            <a:endCxn id="15" idx="0"/>
          </p:cNvCxnSpPr>
          <p:nvPr/>
        </p:nvCxnSpPr>
        <p:spPr>
          <a:xfrm rot="16200000" flipH="1">
            <a:off x="5828293" y="-437686"/>
            <a:ext cx="1013037" cy="341781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do 107"/>
          <p:cNvCxnSpPr>
            <a:cxnSpLocks/>
            <a:stCxn id="5" idx="2"/>
            <a:endCxn id="22" idx="0"/>
          </p:cNvCxnSpPr>
          <p:nvPr/>
        </p:nvCxnSpPr>
        <p:spPr>
          <a:xfrm rot="5400000">
            <a:off x="2307828" y="2269614"/>
            <a:ext cx="3822987" cy="813166"/>
          </a:xfrm>
          <a:prstGeom prst="bentConnector3">
            <a:avLst>
              <a:gd name="adj1" fmla="val 9509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>
            <a:cxnSpLocks/>
            <a:stCxn id="14" idx="2"/>
            <a:endCxn id="18" idx="0"/>
          </p:cNvCxnSpPr>
          <p:nvPr/>
        </p:nvCxnSpPr>
        <p:spPr>
          <a:xfrm rot="5400000">
            <a:off x="-137510" y="3115760"/>
            <a:ext cx="2236458" cy="793121"/>
          </a:xfrm>
          <a:prstGeom prst="bentConnector3">
            <a:avLst>
              <a:gd name="adj1" fmla="val 9046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angulado 118"/>
          <p:cNvCxnSpPr>
            <a:cxnSpLocks/>
            <a:stCxn id="14" idx="2"/>
            <a:endCxn id="19" idx="0"/>
          </p:cNvCxnSpPr>
          <p:nvPr/>
        </p:nvCxnSpPr>
        <p:spPr>
          <a:xfrm rot="5400000">
            <a:off x="129290" y="3364104"/>
            <a:ext cx="2218003" cy="277976"/>
          </a:xfrm>
          <a:prstGeom prst="bentConnector3">
            <a:avLst>
              <a:gd name="adj1" fmla="val 9122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angulado 121"/>
          <p:cNvCxnSpPr>
            <a:cxnSpLocks/>
            <a:stCxn id="14" idx="2"/>
            <a:endCxn id="20" idx="0"/>
          </p:cNvCxnSpPr>
          <p:nvPr/>
        </p:nvCxnSpPr>
        <p:spPr>
          <a:xfrm rot="16200000" flipH="1">
            <a:off x="950062" y="2821307"/>
            <a:ext cx="2189600" cy="1335167"/>
          </a:xfrm>
          <a:prstGeom prst="bentConnector3">
            <a:avLst>
              <a:gd name="adj1" fmla="val 9263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angulado 130"/>
          <p:cNvCxnSpPr>
            <a:cxnSpLocks/>
            <a:stCxn id="16" idx="2"/>
            <a:endCxn id="24" idx="0"/>
          </p:cNvCxnSpPr>
          <p:nvPr/>
        </p:nvCxnSpPr>
        <p:spPr>
          <a:xfrm rot="5400000">
            <a:off x="4827794" y="3162203"/>
            <a:ext cx="2094489" cy="706293"/>
          </a:xfrm>
          <a:prstGeom prst="bentConnector3">
            <a:avLst>
              <a:gd name="adj1" fmla="val 9320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angulado 134"/>
          <p:cNvCxnSpPr>
            <a:cxnSpLocks/>
            <a:stCxn id="16" idx="2"/>
            <a:endCxn id="23" idx="0"/>
          </p:cNvCxnSpPr>
          <p:nvPr/>
        </p:nvCxnSpPr>
        <p:spPr>
          <a:xfrm rot="5400000">
            <a:off x="5089600" y="3424009"/>
            <a:ext cx="2094489" cy="182681"/>
          </a:xfrm>
          <a:prstGeom prst="bentConnector3">
            <a:avLst>
              <a:gd name="adj1" fmla="val 9320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do 137"/>
          <p:cNvCxnSpPr>
            <a:cxnSpLocks/>
            <a:stCxn id="15" idx="2"/>
            <a:endCxn id="26" idx="0"/>
          </p:cNvCxnSpPr>
          <p:nvPr/>
        </p:nvCxnSpPr>
        <p:spPr>
          <a:xfrm rot="5400000">
            <a:off x="6814993" y="3330021"/>
            <a:ext cx="2097514" cy="359938"/>
          </a:xfrm>
          <a:prstGeom prst="bentConnector3">
            <a:avLst>
              <a:gd name="adj1" fmla="val 91778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angulado 141"/>
          <p:cNvCxnSpPr>
            <a:cxnSpLocks/>
            <a:stCxn id="15" idx="2"/>
            <a:endCxn id="27" idx="0"/>
          </p:cNvCxnSpPr>
          <p:nvPr/>
        </p:nvCxnSpPr>
        <p:spPr>
          <a:xfrm rot="16200000" flipH="1">
            <a:off x="7361200" y="3143751"/>
            <a:ext cx="2083276" cy="718239"/>
          </a:xfrm>
          <a:prstGeom prst="bentConnector3">
            <a:avLst>
              <a:gd name="adj1" fmla="val 9252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angulado 147"/>
          <p:cNvCxnSpPr>
            <a:cxnSpLocks/>
            <a:stCxn id="23" idx="2"/>
            <a:endCxn id="33" idx="1"/>
          </p:cNvCxnSpPr>
          <p:nvPr/>
        </p:nvCxnSpPr>
        <p:spPr>
          <a:xfrm rot="16200000" flipH="1">
            <a:off x="5670850" y="5333247"/>
            <a:ext cx="1278702" cy="52939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angulado 147"/>
          <p:cNvCxnSpPr>
            <a:cxnSpLocks/>
            <a:stCxn id="23" idx="2"/>
            <a:endCxn id="30" idx="1"/>
          </p:cNvCxnSpPr>
          <p:nvPr/>
        </p:nvCxnSpPr>
        <p:spPr>
          <a:xfrm rot="16200000" flipH="1">
            <a:off x="5850870" y="5153227"/>
            <a:ext cx="918662" cy="52939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891327" y="6315111"/>
            <a:ext cx="2494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Clique na Unidade para seu detalhamento </a:t>
            </a:r>
          </a:p>
        </p:txBody>
      </p:sp>
      <p:cxnSp>
        <p:nvCxnSpPr>
          <p:cNvPr id="56" name="Conector angulado 147"/>
          <p:cNvCxnSpPr>
            <a:cxnSpLocks/>
            <a:stCxn id="23" idx="2"/>
            <a:endCxn id="32" idx="1"/>
          </p:cNvCxnSpPr>
          <p:nvPr/>
        </p:nvCxnSpPr>
        <p:spPr>
          <a:xfrm rot="16200000" flipH="1">
            <a:off x="5515518" y="5488578"/>
            <a:ext cx="1602738" cy="542769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do 54"/>
          <p:cNvCxnSpPr>
            <a:cxnSpLocks/>
            <a:stCxn id="15" idx="2"/>
            <a:endCxn id="28" idx="0"/>
          </p:cNvCxnSpPr>
          <p:nvPr/>
        </p:nvCxnSpPr>
        <p:spPr>
          <a:xfrm rot="16200000" flipH="1">
            <a:off x="7096698" y="3408253"/>
            <a:ext cx="2097514" cy="203473"/>
          </a:xfrm>
          <a:prstGeom prst="bentConnector3">
            <a:avLst>
              <a:gd name="adj1" fmla="val 9223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de cantos arredondados 60">
            <a:hlinkClick r:id="rId3" action="ppaction://hlinksldjump"/>
          </p:cNvPr>
          <p:cNvSpPr/>
          <p:nvPr/>
        </p:nvSpPr>
        <p:spPr>
          <a:xfrm>
            <a:off x="4777040" y="3156969"/>
            <a:ext cx="1363178" cy="591166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GABSEC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Gabinete do Secretário</a:t>
            </a:r>
          </a:p>
        </p:txBody>
      </p:sp>
      <p:cxnSp>
        <p:nvCxnSpPr>
          <p:cNvPr id="65" name="Conector angulado 64"/>
          <p:cNvCxnSpPr>
            <a:cxnSpLocks/>
            <a:stCxn id="5" idx="2"/>
            <a:endCxn id="61" idx="1"/>
          </p:cNvCxnSpPr>
          <p:nvPr/>
        </p:nvCxnSpPr>
        <p:spPr>
          <a:xfrm rot="16200000" flipH="1">
            <a:off x="3357548" y="2033060"/>
            <a:ext cx="2687848" cy="15113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de cantos arredondados 58">
            <a:hlinkClick r:id="rId14" action="ppaction://hlinksldjump"/>
          </p:cNvPr>
          <p:cNvSpPr/>
          <p:nvPr/>
        </p:nvSpPr>
        <p:spPr>
          <a:xfrm>
            <a:off x="1403648" y="4603600"/>
            <a:ext cx="484364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GEINF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84" name="Conector angulado 83"/>
          <p:cNvCxnSpPr>
            <a:cxnSpLocks/>
            <a:stCxn id="59" idx="0"/>
            <a:endCxn id="14" idx="2"/>
          </p:cNvCxnSpPr>
          <p:nvPr/>
        </p:nvCxnSpPr>
        <p:spPr>
          <a:xfrm rot="16200000" flipV="1">
            <a:off x="406801" y="3364570"/>
            <a:ext cx="2209509" cy="268551"/>
          </a:xfrm>
          <a:prstGeom prst="bentConnector3">
            <a:avLst>
              <a:gd name="adj1" fmla="val 818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tângulo de cantos arredondados 90">
            <a:hlinkClick r:id="rId15" action="ppaction://hlinksldjump"/>
          </p:cNvPr>
          <p:cNvSpPr/>
          <p:nvPr/>
        </p:nvSpPr>
        <p:spPr>
          <a:xfrm>
            <a:off x="6953563" y="4558747"/>
            <a:ext cx="460657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GEREC</a:t>
            </a:r>
          </a:p>
        </p:txBody>
      </p:sp>
      <p:cxnSp>
        <p:nvCxnSpPr>
          <p:cNvPr id="92" name="Conector angulado 91"/>
          <p:cNvCxnSpPr>
            <a:cxnSpLocks/>
            <a:stCxn id="15" idx="2"/>
            <a:endCxn id="91" idx="0"/>
          </p:cNvCxnSpPr>
          <p:nvPr/>
        </p:nvCxnSpPr>
        <p:spPr>
          <a:xfrm rot="5400000">
            <a:off x="6565049" y="3080077"/>
            <a:ext cx="2097514" cy="859827"/>
          </a:xfrm>
          <a:prstGeom prst="bentConnector3">
            <a:avLst>
              <a:gd name="adj1" fmla="val 9223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do 121"/>
          <p:cNvCxnSpPr>
            <a:cxnSpLocks/>
            <a:stCxn id="14" idx="2"/>
            <a:endCxn id="21" idx="0"/>
          </p:cNvCxnSpPr>
          <p:nvPr/>
        </p:nvCxnSpPr>
        <p:spPr>
          <a:xfrm rot="16200000" flipH="1">
            <a:off x="674603" y="3096766"/>
            <a:ext cx="2203810" cy="798459"/>
          </a:xfrm>
          <a:prstGeom prst="bentConnector3">
            <a:avLst>
              <a:gd name="adj1" fmla="val 9192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de cantos arredondados 21">
            <a:hlinkClick r:id="rId16" action="ppaction://hlinksldjump"/>
          </p:cNvPr>
          <p:cNvSpPr/>
          <p:nvPr/>
        </p:nvSpPr>
        <p:spPr>
          <a:xfrm>
            <a:off x="2987824" y="4596941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GEPRO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63" name="Conector angulado 107"/>
          <p:cNvCxnSpPr>
            <a:cxnSpLocks/>
            <a:stCxn id="5" idx="2"/>
            <a:endCxn id="62" idx="0"/>
          </p:cNvCxnSpPr>
          <p:nvPr/>
        </p:nvCxnSpPr>
        <p:spPr>
          <a:xfrm rot="5400000">
            <a:off x="2015171" y="1986207"/>
            <a:ext cx="3832237" cy="1389230"/>
          </a:xfrm>
          <a:prstGeom prst="bentConnector3">
            <a:avLst>
              <a:gd name="adj1" fmla="val 9498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342805" y="16766"/>
            <a:ext cx="29338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Atualizado até o Decreto nº 5.661-R, de 25/03/2024.</a:t>
            </a:r>
          </a:p>
        </p:txBody>
      </p:sp>
      <p:sp>
        <p:nvSpPr>
          <p:cNvPr id="60" name="Retângulo de cantos arredondados 7">
            <a:hlinkClick r:id="rId3" action="ppaction://hlinksldjump"/>
          </p:cNvPr>
          <p:cNvSpPr/>
          <p:nvPr/>
        </p:nvSpPr>
        <p:spPr>
          <a:xfrm>
            <a:off x="1413367" y="1007113"/>
            <a:ext cx="1512000" cy="550791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CONSUTES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Superior do Tesouro Estadual</a:t>
            </a:r>
          </a:p>
        </p:txBody>
      </p:sp>
      <p:sp>
        <p:nvSpPr>
          <p:cNvPr id="64" name="Retângulo de cantos arredondados 21">
            <a:hlinkClick r:id="rId17" action="ppaction://hlinksldjump"/>
          </p:cNvPr>
          <p:cNvSpPr/>
          <p:nvPr/>
        </p:nvSpPr>
        <p:spPr>
          <a:xfrm>
            <a:off x="4716016" y="4558747"/>
            <a:ext cx="49216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GERAG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66" name="Retângulo de cantos arredondados 21">
            <a:hlinkClick r:id="rId18" action="ppaction://hlinksldjump"/>
          </p:cNvPr>
          <p:cNvSpPr/>
          <p:nvPr/>
        </p:nvSpPr>
        <p:spPr>
          <a:xfrm>
            <a:off x="4139952" y="4568560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GEATE</a:t>
            </a:r>
          </a:p>
        </p:txBody>
      </p:sp>
      <p:cxnSp>
        <p:nvCxnSpPr>
          <p:cNvPr id="72" name="Conector angulado 107"/>
          <p:cNvCxnSpPr>
            <a:cxnSpLocks/>
            <a:stCxn id="5" idx="2"/>
            <a:endCxn id="64" idx="0"/>
          </p:cNvCxnSpPr>
          <p:nvPr/>
        </p:nvCxnSpPr>
        <p:spPr>
          <a:xfrm rot="16200000" flipH="1">
            <a:off x="2896981" y="2493627"/>
            <a:ext cx="3794043" cy="336196"/>
          </a:xfrm>
          <a:prstGeom prst="bentConnector3">
            <a:avLst>
              <a:gd name="adj1" fmla="val 9619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do 107"/>
          <p:cNvCxnSpPr>
            <a:cxnSpLocks/>
            <a:stCxn id="5" idx="2"/>
            <a:endCxn id="66" idx="0"/>
          </p:cNvCxnSpPr>
          <p:nvPr/>
        </p:nvCxnSpPr>
        <p:spPr>
          <a:xfrm rot="5400000">
            <a:off x="2605425" y="2548081"/>
            <a:ext cx="3803856" cy="237102"/>
          </a:xfrm>
          <a:prstGeom prst="bentConnector3">
            <a:avLst>
              <a:gd name="adj1" fmla="val 9557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angulado 134">
            <a:extLst>
              <a:ext uri="{FF2B5EF4-FFF2-40B4-BE49-F238E27FC236}">
                <a16:creationId xmlns:a16="http://schemas.microsoft.com/office/drawing/2014/main" id="{022B3D18-6C93-365B-1B6D-EFF0DE59AF23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5370263" y="3326026"/>
            <a:ext cx="2112452" cy="396610"/>
          </a:xfrm>
          <a:prstGeom prst="bentConnector3">
            <a:avLst>
              <a:gd name="adj1" fmla="val 9238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de cantos arredondados 17">
            <a:hlinkClick r:id="rId19" action="ppaction://hlinksldjump" tooltip="GECON"/>
            <a:extLst>
              <a:ext uri="{FF2B5EF4-FFF2-40B4-BE49-F238E27FC236}">
                <a16:creationId xmlns:a16="http://schemas.microsoft.com/office/drawing/2014/main" id="{D403C829-978B-84C3-3A86-D73271152EFF}"/>
              </a:ext>
            </a:extLst>
          </p:cNvPr>
          <p:cNvSpPr/>
          <p:nvPr/>
        </p:nvSpPr>
        <p:spPr>
          <a:xfrm>
            <a:off x="6352753" y="4580557"/>
            <a:ext cx="542925" cy="395605"/>
          </a:xfrm>
          <a:prstGeom prst="roundRect">
            <a:avLst/>
          </a:prstGeom>
          <a:solidFill>
            <a:srgbClr val="CCE9AD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pt-BR" sz="800" b="1" dirty="0">
                <a:solidFill>
                  <a:schemeClr val="tx1"/>
                </a:solidFill>
                <a:cs typeface="Times New Roman" panose="02020603050405020304" pitchFamily="18" charset="0"/>
              </a:rPr>
              <a:t>GECON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8104" y="1772816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GEPOF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Política Fiscal e da Dívida Pública do Estado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511700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SUPFI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Política Fiscal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139176" y="1819436"/>
            <a:ext cx="651452" cy="22864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817584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SUDIP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da Dívida Pública</a:t>
            </a: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16200000" flipH="1">
            <a:off x="4292118" y="2952898"/>
            <a:ext cx="651452" cy="194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6123468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" b="1" dirty="0">
              <a:solidFill>
                <a:schemeClr val="tx1"/>
              </a:solidFill>
            </a:endParaRPr>
          </a:p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SUAPI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Análise Econômico-Fiscal de Projetos de Investimento Público</a:t>
            </a:r>
          </a:p>
        </p:txBody>
      </p:sp>
      <p:cxnSp>
        <p:nvCxnSpPr>
          <p:cNvPr id="12" name="Conector angulado 5"/>
          <p:cNvCxnSpPr>
            <a:stCxn id="3" idx="2"/>
            <a:endCxn id="11" idx="0"/>
          </p:cNvCxnSpPr>
          <p:nvPr/>
        </p:nvCxnSpPr>
        <p:spPr>
          <a:xfrm rot="16200000" flipH="1">
            <a:off x="5445060" y="1799956"/>
            <a:ext cx="651452" cy="23253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4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GECOG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Contabilidade Geral do Estado</a:t>
            </a:r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5544288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SUNOP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Normas, Procedimentos e Orientação Contábil</a:t>
            </a:r>
          </a:p>
        </p:txBody>
      </p:sp>
      <p:sp>
        <p:nvSpPr>
          <p:cNvPr id="13" name="Retângulo de cantos arredondados 12">
            <a:hlinkClick r:id="rId2" action="ppaction://hlinksldjump"/>
          </p:cNvPr>
          <p:cNvSpPr/>
          <p:nvPr/>
        </p:nvSpPr>
        <p:spPr>
          <a:xfrm>
            <a:off x="359712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Informações Fiscais do Estado</a:t>
            </a:r>
          </a:p>
        </p:txBody>
      </p:sp>
      <p:cxnSp>
        <p:nvCxnSpPr>
          <p:cNvPr id="14" name="Conector angulado 13"/>
          <p:cNvCxnSpPr>
            <a:stCxn id="11" idx="2"/>
            <a:endCxn id="12" idx="0"/>
          </p:cNvCxnSpPr>
          <p:nvPr/>
        </p:nvCxnSpPr>
        <p:spPr>
          <a:xfrm rot="16200000" flipH="1">
            <a:off x="5125654" y="2191170"/>
            <a:ext cx="710884" cy="17463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11" idx="2"/>
            <a:endCxn id="13" idx="0"/>
          </p:cNvCxnSpPr>
          <p:nvPr/>
        </p:nvCxnSpPr>
        <p:spPr>
          <a:xfrm rot="5400000">
            <a:off x="2533366" y="1345266"/>
            <a:ext cx="710884" cy="343819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3816096" y="3419805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SUGOV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Contas do Governo</a:t>
            </a:r>
          </a:p>
        </p:txBody>
      </p:sp>
      <p:cxnSp>
        <p:nvCxnSpPr>
          <p:cNvPr id="17" name="Conector angulado 16"/>
          <p:cNvCxnSpPr>
            <a:stCxn id="11" idx="2"/>
            <a:endCxn id="16" idx="0"/>
          </p:cNvCxnSpPr>
          <p:nvPr/>
        </p:nvCxnSpPr>
        <p:spPr>
          <a:xfrm rot="16200000" flipH="1">
            <a:off x="4261558" y="3055266"/>
            <a:ext cx="710885" cy="181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2" action="ppaction://hlinksldjump"/>
          </p:cNvPr>
          <p:cNvSpPr/>
          <p:nvPr/>
        </p:nvSpPr>
        <p:spPr>
          <a:xfrm>
            <a:off x="2087904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SUMOC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Análise e Monitoramento Contábil</a:t>
            </a:r>
          </a:p>
        </p:txBody>
      </p:sp>
      <p:cxnSp>
        <p:nvCxnSpPr>
          <p:cNvPr id="19" name="Conector angulado 18"/>
          <p:cNvCxnSpPr>
            <a:stCxn id="11" idx="2"/>
            <a:endCxn id="18" idx="0"/>
          </p:cNvCxnSpPr>
          <p:nvPr/>
        </p:nvCxnSpPr>
        <p:spPr>
          <a:xfrm rot="5400000">
            <a:off x="3397462" y="2209362"/>
            <a:ext cx="710884" cy="17100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de cantos arredondados 1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21" name="Retângulo de cantos arredondados 11">
            <a:hlinkClick r:id="rId2" action="ppaction://hlinksldjump"/>
          </p:cNvPr>
          <p:cNvSpPr/>
          <p:nvPr/>
        </p:nvSpPr>
        <p:spPr>
          <a:xfrm>
            <a:off x="7272480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SUCAC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Controle e Análise de Custos do Estado</a:t>
            </a:r>
          </a:p>
        </p:txBody>
      </p:sp>
      <p:cxnSp>
        <p:nvCxnSpPr>
          <p:cNvPr id="23" name="Conector angulado 13"/>
          <p:cNvCxnSpPr>
            <a:stCxn id="11" idx="2"/>
            <a:endCxn id="21" idx="0"/>
          </p:cNvCxnSpPr>
          <p:nvPr/>
        </p:nvCxnSpPr>
        <p:spPr>
          <a:xfrm rot="16200000" flipH="1">
            <a:off x="5989750" y="1327074"/>
            <a:ext cx="710884" cy="34745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81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672080" y="1916832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GEFIN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Finanças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3780092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SUPEF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Programação e Execução Financeira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16200000" flipH="1">
            <a:off x="4257528" y="3095480"/>
            <a:ext cx="647116" cy="180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5616296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SUCOG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Avaliação e Controle do Gasto</a:t>
            </a:r>
          </a:p>
        </p:txBody>
      </p:sp>
      <p:cxnSp>
        <p:nvCxnSpPr>
          <p:cNvPr id="12" name="Conector angulado 11"/>
          <p:cNvCxnSpPr>
            <a:stCxn id="3" idx="2"/>
            <a:endCxn id="11" idx="0"/>
          </p:cNvCxnSpPr>
          <p:nvPr/>
        </p:nvCxnSpPr>
        <p:spPr>
          <a:xfrm rot="16200000" flipH="1">
            <a:off x="5175630" y="2177378"/>
            <a:ext cx="647116" cy="18542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3">
            <a:hlinkClick r:id="rId2" action="ppaction://hlinksldjump"/>
          </p:cNvPr>
          <p:cNvSpPr/>
          <p:nvPr/>
        </p:nvSpPr>
        <p:spPr>
          <a:xfrm>
            <a:off x="1943888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SUGEF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Gestão do Fundo Soberano</a:t>
            </a:r>
          </a:p>
        </p:txBody>
      </p:sp>
      <p:cxnSp>
        <p:nvCxnSpPr>
          <p:cNvPr id="13" name="Conector angulado 5"/>
          <p:cNvCxnSpPr>
            <a:stCxn id="3" idx="2"/>
            <a:endCxn id="9" idx="0"/>
          </p:cNvCxnSpPr>
          <p:nvPr/>
        </p:nvCxnSpPr>
        <p:spPr>
          <a:xfrm rot="5400000">
            <a:off x="3339426" y="2195390"/>
            <a:ext cx="647116" cy="18181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0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3" action="ppaction://hlinksldjump"/>
          </p:cNvPr>
          <p:cNvSpPr/>
          <p:nvPr/>
        </p:nvSpPr>
        <p:spPr>
          <a:xfrm>
            <a:off x="3745060" y="2142000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GEREC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Encargos Gerais</a:t>
            </a:r>
          </a:p>
        </p:txBody>
      </p:sp>
      <p:sp>
        <p:nvSpPr>
          <p:cNvPr id="9" name="Retângulo de cantos arredondados 8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3835060" y="371703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SUENG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Encargos Gerais do Estado</a:t>
            </a:r>
          </a:p>
        </p:txBody>
      </p:sp>
      <p:cxnSp>
        <p:nvCxnSpPr>
          <p:cNvPr id="15" name="Conector reto 14"/>
          <p:cNvCxnSpPr>
            <a:stCxn id="3" idx="2"/>
            <a:endCxn id="7" idx="0"/>
          </p:cNvCxnSpPr>
          <p:nvPr/>
        </p:nvCxnSpPr>
        <p:spPr>
          <a:xfrm>
            <a:off x="4645060" y="3006000"/>
            <a:ext cx="0" cy="711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92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GEPRO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Estratégica de Projetos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7" name="Retângulo de cantos arredondados 6">
            <a:hlinkClick r:id="rId2" action="ppaction://hlinksldjump"/>
          </p:cNvPr>
          <p:cNvSpPr/>
          <p:nvPr/>
        </p:nvSpPr>
        <p:spPr>
          <a:xfrm>
            <a:off x="3837062" y="3432380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SUPRO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Projetos</a:t>
            </a:r>
          </a:p>
        </p:txBody>
      </p:sp>
      <p:cxnSp>
        <p:nvCxnSpPr>
          <p:cNvPr id="11" name="Conector angulado 10"/>
          <p:cNvCxnSpPr>
            <a:stCxn id="3" idx="2"/>
            <a:endCxn id="7" idx="0"/>
          </p:cNvCxnSpPr>
          <p:nvPr/>
        </p:nvCxnSpPr>
        <p:spPr>
          <a:xfrm rot="16200000" flipH="1">
            <a:off x="4392676" y="3177994"/>
            <a:ext cx="507532" cy="1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5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GERAG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Apoio ao Gabinete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</p:spTree>
    <p:extLst>
      <p:ext uri="{BB962C8B-B14F-4D97-AF65-F5344CB8AC3E}">
        <p14:creationId xmlns:p14="http://schemas.microsoft.com/office/powerpoint/2010/main" val="1131115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GEATE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Assuntos Técnicos 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</p:spTree>
    <p:extLst>
      <p:ext uri="{BB962C8B-B14F-4D97-AF65-F5344CB8AC3E}">
        <p14:creationId xmlns:p14="http://schemas.microsoft.com/office/powerpoint/2010/main" val="175588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GEINF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Inteligência Fiscal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5" name="Retângulo de cantos arredondados 3">
            <a:hlinkClick r:id="rId4" action="ppaction://hlinksldjump"/>
          </p:cNvPr>
          <p:cNvSpPr/>
          <p:nvPr/>
        </p:nvSpPr>
        <p:spPr>
          <a:xfrm>
            <a:off x="2591960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SUINF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Inteligência Fiscal e Investigação</a:t>
            </a:r>
          </a:p>
        </p:txBody>
      </p:sp>
      <p:cxnSp>
        <p:nvCxnSpPr>
          <p:cNvPr id="6" name="Conector angulado 5"/>
          <p:cNvCxnSpPr>
            <a:stCxn id="3" idx="2"/>
            <a:endCxn id="5" idx="0"/>
          </p:cNvCxnSpPr>
          <p:nvPr/>
        </p:nvCxnSpPr>
        <p:spPr>
          <a:xfrm rot="5400000">
            <a:off x="3707702" y="2619106"/>
            <a:ext cx="632378" cy="12438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7">
            <a:hlinkClick r:id="rId4" action="ppaction://hlinksldjump"/>
          </p:cNvPr>
          <p:cNvSpPr/>
          <p:nvPr/>
        </p:nvSpPr>
        <p:spPr>
          <a:xfrm>
            <a:off x="4968224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SUMOP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de Monitoramento e Operações Especiais</a:t>
            </a:r>
          </a:p>
        </p:txBody>
      </p:sp>
      <p:cxnSp>
        <p:nvCxnSpPr>
          <p:cNvPr id="10" name="Conector angulado 5"/>
          <p:cNvCxnSpPr>
            <a:stCxn id="3" idx="2"/>
            <a:endCxn id="7" idx="0"/>
          </p:cNvCxnSpPr>
          <p:nvPr/>
        </p:nvCxnSpPr>
        <p:spPr>
          <a:xfrm rot="16200000" flipH="1">
            <a:off x="4895834" y="2674836"/>
            <a:ext cx="632378" cy="11324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19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3672000" y="188640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GEACO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Atendimento ao Contribuinte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2052001" y="908720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SUACO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Atendimento ao Contribuinte</a:t>
            </a:r>
          </a:p>
        </p:txBody>
      </p:sp>
      <p:cxnSp>
        <p:nvCxnSpPr>
          <p:cNvPr id="11" name="Conector angulado 10"/>
          <p:cNvCxnSpPr>
            <a:stCxn id="2" idx="2"/>
            <a:endCxn id="19" idx="1"/>
          </p:cNvCxnSpPr>
          <p:nvPr/>
        </p:nvCxnSpPr>
        <p:spPr>
          <a:xfrm rot="16200000" flipH="1">
            <a:off x="4267165" y="1357475"/>
            <a:ext cx="1044192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>
            <a:hlinkClick r:id="rId3" action="ppaction://hlinksldjump"/>
          </p:cNvPr>
          <p:cNvSpPr/>
          <p:nvPr/>
        </p:nvSpPr>
        <p:spPr>
          <a:xfrm>
            <a:off x="7812360" y="638136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9" name="Retângulo de cantos arredondados 18">
            <a:hlinkClick r:id="rId2" action="ppaction://hlinksldjump"/>
          </p:cNvPr>
          <p:cNvSpPr/>
          <p:nvPr/>
        </p:nvSpPr>
        <p:spPr>
          <a:xfrm>
            <a:off x="5006522" y="191683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Alegre</a:t>
            </a:r>
          </a:p>
        </p:txBody>
      </p:sp>
      <p:sp>
        <p:nvSpPr>
          <p:cNvPr id="21" name="Retângulo de cantos arredondados 20">
            <a:hlinkClick r:id="rId2" action="ppaction://hlinksldjump"/>
          </p:cNvPr>
          <p:cNvSpPr/>
          <p:nvPr/>
        </p:nvSpPr>
        <p:spPr>
          <a:xfrm>
            <a:off x="5006522" y="2736079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Barra de São Francisco</a:t>
            </a:r>
          </a:p>
        </p:txBody>
      </p:sp>
      <p:sp>
        <p:nvSpPr>
          <p:cNvPr id="22" name="Retângulo de cantos arredondados 21">
            <a:hlinkClick r:id="rId2" action="ppaction://hlinksldjump"/>
          </p:cNvPr>
          <p:cNvSpPr/>
          <p:nvPr/>
        </p:nvSpPr>
        <p:spPr>
          <a:xfrm>
            <a:off x="5004048" y="314096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Cachoeiro de Itapemirim</a:t>
            </a:r>
          </a:p>
        </p:txBody>
      </p:sp>
      <p:sp>
        <p:nvSpPr>
          <p:cNvPr id="23" name="Retângulo de cantos arredondados 22">
            <a:hlinkClick r:id="rId2" action="ppaction://hlinksldjump"/>
          </p:cNvPr>
          <p:cNvSpPr/>
          <p:nvPr/>
        </p:nvSpPr>
        <p:spPr>
          <a:xfrm>
            <a:off x="5004048" y="357301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 Cariacica</a:t>
            </a:r>
          </a:p>
        </p:txBody>
      </p:sp>
      <p:sp>
        <p:nvSpPr>
          <p:cNvPr id="24" name="Retângulo de cantos arredondados 23">
            <a:hlinkClick r:id="rId2" action="ppaction://hlinksldjump"/>
          </p:cNvPr>
          <p:cNvSpPr/>
          <p:nvPr/>
        </p:nvSpPr>
        <p:spPr>
          <a:xfrm>
            <a:off x="5004048" y="400506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Colatina</a:t>
            </a:r>
          </a:p>
        </p:txBody>
      </p:sp>
      <p:sp>
        <p:nvSpPr>
          <p:cNvPr id="30" name="Retângulo de cantos arredondados 29">
            <a:hlinkClick r:id="rId2" action="ppaction://hlinksldjump"/>
          </p:cNvPr>
          <p:cNvSpPr/>
          <p:nvPr/>
        </p:nvSpPr>
        <p:spPr>
          <a:xfrm>
            <a:off x="5004048" y="443711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Linhares</a:t>
            </a:r>
          </a:p>
        </p:txBody>
      </p:sp>
      <p:sp>
        <p:nvSpPr>
          <p:cNvPr id="31" name="Retângulo de cantos arredondados 30">
            <a:hlinkClick r:id="rId2" action="ppaction://hlinksldjump"/>
          </p:cNvPr>
          <p:cNvSpPr/>
          <p:nvPr/>
        </p:nvSpPr>
        <p:spPr>
          <a:xfrm>
            <a:off x="5004048" y="486916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São Mateus</a:t>
            </a:r>
          </a:p>
        </p:txBody>
      </p:sp>
      <p:sp>
        <p:nvSpPr>
          <p:cNvPr id="32" name="Retângulo de cantos arredondados 31">
            <a:hlinkClick r:id="rId2" action="ppaction://hlinksldjump"/>
          </p:cNvPr>
          <p:cNvSpPr/>
          <p:nvPr/>
        </p:nvSpPr>
        <p:spPr>
          <a:xfrm>
            <a:off x="5004048" y="530120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Serra</a:t>
            </a:r>
          </a:p>
        </p:txBody>
      </p:sp>
      <p:sp>
        <p:nvSpPr>
          <p:cNvPr id="33" name="Retângulo de cantos arredondados 32">
            <a:hlinkClick r:id="rId2" action="ppaction://hlinksldjump"/>
          </p:cNvPr>
          <p:cNvSpPr/>
          <p:nvPr/>
        </p:nvSpPr>
        <p:spPr>
          <a:xfrm>
            <a:off x="5006522" y="573329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Venda Nova do Imigrante</a:t>
            </a:r>
          </a:p>
        </p:txBody>
      </p:sp>
      <p:sp>
        <p:nvSpPr>
          <p:cNvPr id="34" name="Retângulo de cantos arredondados 33">
            <a:hlinkClick r:id="rId2" action="ppaction://hlinksldjump"/>
          </p:cNvPr>
          <p:cNvSpPr/>
          <p:nvPr/>
        </p:nvSpPr>
        <p:spPr>
          <a:xfrm>
            <a:off x="5006802" y="616534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Vitória</a:t>
            </a:r>
          </a:p>
        </p:txBody>
      </p:sp>
      <p:cxnSp>
        <p:nvCxnSpPr>
          <p:cNvPr id="40" name="Conector angulado 39"/>
          <p:cNvCxnSpPr>
            <a:endCxn id="21" idx="1"/>
          </p:cNvCxnSpPr>
          <p:nvPr/>
        </p:nvCxnSpPr>
        <p:spPr>
          <a:xfrm rot="16200000" flipH="1">
            <a:off x="3907125" y="1816682"/>
            <a:ext cx="1764272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endCxn id="22" idx="1"/>
          </p:cNvCxnSpPr>
          <p:nvPr/>
        </p:nvCxnSpPr>
        <p:spPr>
          <a:xfrm rot="16200000" flipH="1">
            <a:off x="3689864" y="2006784"/>
            <a:ext cx="219632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>
            <a:endCxn id="23" idx="1"/>
          </p:cNvCxnSpPr>
          <p:nvPr/>
        </p:nvCxnSpPr>
        <p:spPr>
          <a:xfrm rot="16200000" flipH="1">
            <a:off x="3473840" y="2222808"/>
            <a:ext cx="2628368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do 49"/>
          <p:cNvCxnSpPr>
            <a:endCxn id="24" idx="1"/>
          </p:cNvCxnSpPr>
          <p:nvPr/>
        </p:nvCxnSpPr>
        <p:spPr>
          <a:xfrm rot="16200000" flipH="1">
            <a:off x="3257816" y="2438832"/>
            <a:ext cx="3060416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do 52"/>
          <p:cNvCxnSpPr>
            <a:endCxn id="30" idx="1"/>
          </p:cNvCxnSpPr>
          <p:nvPr/>
        </p:nvCxnSpPr>
        <p:spPr>
          <a:xfrm rot="16200000" flipH="1">
            <a:off x="3041792" y="2654856"/>
            <a:ext cx="3492464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>
            <a:endCxn id="31" idx="1"/>
          </p:cNvCxnSpPr>
          <p:nvPr/>
        </p:nvCxnSpPr>
        <p:spPr>
          <a:xfrm rot="16200000" flipH="1">
            <a:off x="2825768" y="2870880"/>
            <a:ext cx="3924512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endCxn id="32" idx="1"/>
          </p:cNvCxnSpPr>
          <p:nvPr/>
        </p:nvCxnSpPr>
        <p:spPr>
          <a:xfrm rot="16200000" flipH="1">
            <a:off x="2609744" y="3086904"/>
            <a:ext cx="435656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do 61"/>
          <p:cNvCxnSpPr>
            <a:endCxn id="33" idx="1"/>
          </p:cNvCxnSpPr>
          <p:nvPr/>
        </p:nvCxnSpPr>
        <p:spPr>
          <a:xfrm rot="16200000" flipH="1">
            <a:off x="2394937" y="3301711"/>
            <a:ext cx="4788648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do 64"/>
          <p:cNvCxnSpPr>
            <a:endCxn id="34" idx="1"/>
          </p:cNvCxnSpPr>
          <p:nvPr/>
        </p:nvCxnSpPr>
        <p:spPr>
          <a:xfrm rot="16200000" flipH="1">
            <a:off x="2179053" y="3517595"/>
            <a:ext cx="5220696" cy="43480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69"/>
          <p:cNvCxnSpPr>
            <a:stCxn id="2" idx="2"/>
            <a:endCxn id="4" idx="3"/>
          </p:cNvCxnSpPr>
          <p:nvPr/>
        </p:nvCxnSpPr>
        <p:spPr>
          <a:xfrm rot="5400000">
            <a:off x="3858106" y="551484"/>
            <a:ext cx="212739" cy="121505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/>
          <p:nvPr/>
        </p:nvCxnSpPr>
        <p:spPr>
          <a:xfrm>
            <a:off x="107504" y="1844472"/>
            <a:ext cx="8928992" cy="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373030" y="282725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EXECUÇÃO PROGRAMÁTICA</a:t>
            </a:r>
          </a:p>
        </p:txBody>
      </p:sp>
      <p:sp>
        <p:nvSpPr>
          <p:cNvPr id="104" name="CaixaDeTexto 103"/>
          <p:cNvSpPr txBox="1"/>
          <p:nvPr/>
        </p:nvSpPr>
        <p:spPr>
          <a:xfrm>
            <a:off x="373030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ATUAÇÃO REGIONALIZADA</a:t>
            </a:r>
          </a:p>
        </p:txBody>
      </p:sp>
      <p:cxnSp>
        <p:nvCxnSpPr>
          <p:cNvPr id="106" name="Conector reto 105"/>
          <p:cNvCxnSpPr/>
          <p:nvPr/>
        </p:nvCxnSpPr>
        <p:spPr>
          <a:xfrm>
            <a:off x="755576" y="188640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>
            <a:hlinkClick r:id="rId2" action="ppaction://hlinksldjump"/>
          </p:cNvPr>
          <p:cNvSpPr/>
          <p:nvPr/>
        </p:nvSpPr>
        <p:spPr>
          <a:xfrm>
            <a:off x="5004048" y="234892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Aracruz</a:t>
            </a:r>
          </a:p>
        </p:txBody>
      </p:sp>
      <p:cxnSp>
        <p:nvCxnSpPr>
          <p:cNvPr id="36" name="Conector angulado 35"/>
          <p:cNvCxnSpPr>
            <a:stCxn id="2" idx="2"/>
            <a:endCxn id="35" idx="1"/>
          </p:cNvCxnSpPr>
          <p:nvPr/>
        </p:nvCxnSpPr>
        <p:spPr>
          <a:xfrm rot="16200000" flipH="1">
            <a:off x="4049884" y="1574756"/>
            <a:ext cx="147628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>
            <a:hlinkClick r:id="rId2" action="ppaction://hlinksldjump"/>
          </p:cNvPr>
          <p:cNvSpPr/>
          <p:nvPr/>
        </p:nvSpPr>
        <p:spPr>
          <a:xfrm>
            <a:off x="5868144" y="908720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SUREV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Relacionamento Virtual</a:t>
            </a:r>
          </a:p>
        </p:txBody>
      </p:sp>
      <p:cxnSp>
        <p:nvCxnSpPr>
          <p:cNvPr id="38" name="Conector angulado 69"/>
          <p:cNvCxnSpPr>
            <a:stCxn id="2" idx="2"/>
            <a:endCxn id="37" idx="1"/>
          </p:cNvCxnSpPr>
          <p:nvPr/>
        </p:nvCxnSpPr>
        <p:spPr>
          <a:xfrm rot="16200000" flipH="1">
            <a:off x="5113703" y="510937"/>
            <a:ext cx="212739" cy="12961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25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3811333" y="205746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GEARC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Arrecadação e Cadastro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2515565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SUAEF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Arrecadação e Estudos Econômico-Fiscais</a:t>
            </a: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4068039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SUCAD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Cadastro de Contribuintes</a:t>
            </a:r>
          </a:p>
        </p:txBody>
      </p:sp>
      <p:cxnSp>
        <p:nvCxnSpPr>
          <p:cNvPr id="11" name="Conector angulado 10"/>
          <p:cNvCxnSpPr>
            <a:stCxn id="8" idx="2"/>
            <a:endCxn id="9" idx="0"/>
          </p:cNvCxnSpPr>
          <p:nvPr/>
        </p:nvCxnSpPr>
        <p:spPr>
          <a:xfrm rot="5400000">
            <a:off x="3702961" y="2386544"/>
            <a:ext cx="473452" cy="15432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8" idx="2"/>
            <a:endCxn id="10" idx="0"/>
          </p:cNvCxnSpPr>
          <p:nvPr/>
        </p:nvCxnSpPr>
        <p:spPr>
          <a:xfrm rot="16200000" flipH="1">
            <a:off x="4477728" y="3155068"/>
            <a:ext cx="473452" cy="62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963091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SUREC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Recuperação de Crédito</a:t>
            </a: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5614637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SUARC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de Arrecadação e Controle do ITCMD</a:t>
            </a:r>
          </a:p>
        </p:txBody>
      </p:sp>
      <p:cxnSp>
        <p:nvCxnSpPr>
          <p:cNvPr id="16" name="Conector angulado 15"/>
          <p:cNvCxnSpPr>
            <a:stCxn id="8" idx="2"/>
            <a:endCxn id="14" idx="0"/>
          </p:cNvCxnSpPr>
          <p:nvPr/>
        </p:nvCxnSpPr>
        <p:spPr>
          <a:xfrm rot="5400000">
            <a:off x="2926724" y="1610307"/>
            <a:ext cx="473452" cy="30957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8" idx="2"/>
            <a:endCxn id="15" idx="0"/>
          </p:cNvCxnSpPr>
          <p:nvPr/>
        </p:nvCxnSpPr>
        <p:spPr>
          <a:xfrm rot="16200000" flipH="1">
            <a:off x="5251027" y="2381769"/>
            <a:ext cx="473452" cy="15528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3">
            <a:hlinkClick r:id="rId3" action="ppaction://hlinksldjump"/>
          </p:cNvPr>
          <p:cNvSpPr/>
          <p:nvPr/>
        </p:nvSpPr>
        <p:spPr>
          <a:xfrm>
            <a:off x="7155483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SUEFI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Educação Fiscal</a:t>
            </a:r>
          </a:p>
        </p:txBody>
      </p:sp>
      <p:cxnSp>
        <p:nvCxnSpPr>
          <p:cNvPr id="20" name="Conector angulado 15"/>
          <p:cNvCxnSpPr>
            <a:stCxn id="8" idx="2"/>
            <a:endCxn id="18" idx="0"/>
          </p:cNvCxnSpPr>
          <p:nvPr/>
        </p:nvCxnSpPr>
        <p:spPr>
          <a:xfrm rot="16200000" flipH="1">
            <a:off x="6022919" y="1609877"/>
            <a:ext cx="473452" cy="3096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92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82156" y="44624"/>
            <a:ext cx="8954340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75121" y="26074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GEFIS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Fiscal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6799457" y="3119757"/>
            <a:ext cx="1080120" cy="741291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SUFIS-M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Metropolitana</a:t>
            </a:r>
          </a:p>
        </p:txBody>
      </p:sp>
      <p:cxnSp>
        <p:nvCxnSpPr>
          <p:cNvPr id="7" name="Conector angulado 6"/>
          <p:cNvCxnSpPr>
            <a:endCxn id="5" idx="1"/>
          </p:cNvCxnSpPr>
          <p:nvPr/>
        </p:nvCxnSpPr>
        <p:spPr>
          <a:xfrm rot="16200000" flipH="1">
            <a:off x="5615797" y="2306742"/>
            <a:ext cx="1954823" cy="41249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2411760" y="1700808"/>
            <a:ext cx="1152128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SUFIS-GCON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Grandes Contribuintes e Gestão de Auditorias</a:t>
            </a:r>
          </a:p>
        </p:txBody>
      </p:sp>
      <p:cxnSp>
        <p:nvCxnSpPr>
          <p:cNvPr id="9" name="Conector angulado 8"/>
          <p:cNvCxnSpPr>
            <a:endCxn id="8" idx="0"/>
          </p:cNvCxnSpPr>
          <p:nvPr/>
        </p:nvCxnSpPr>
        <p:spPr>
          <a:xfrm rot="5400000">
            <a:off x="3617844" y="494724"/>
            <a:ext cx="576064" cy="18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2" action="ppaction://hlinksldjump"/>
          </p:cNvPr>
          <p:cNvSpPr/>
          <p:nvPr/>
        </p:nvSpPr>
        <p:spPr>
          <a:xfrm>
            <a:off x="3707904" y="1700808"/>
            <a:ext cx="1080120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SUFIS-SEC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Setores Econômicos</a:t>
            </a:r>
          </a:p>
        </p:txBody>
      </p:sp>
      <p:cxnSp>
        <p:nvCxnSpPr>
          <p:cNvPr id="11" name="Conector angulado 10"/>
          <p:cNvCxnSpPr>
            <a:endCxn id="10" idx="0"/>
          </p:cNvCxnSpPr>
          <p:nvPr/>
        </p:nvCxnSpPr>
        <p:spPr>
          <a:xfrm rot="5400000">
            <a:off x="4247914" y="1124794"/>
            <a:ext cx="576064" cy="5759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804248" y="3954267"/>
            <a:ext cx="1080120" cy="698869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SUFIS-NO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Noroeste</a:t>
            </a:r>
          </a:p>
        </p:txBody>
      </p:sp>
      <p:cxnSp>
        <p:nvCxnSpPr>
          <p:cNvPr id="13" name="Conector angulado 12"/>
          <p:cNvCxnSpPr>
            <a:endCxn id="12" idx="1"/>
          </p:cNvCxnSpPr>
          <p:nvPr/>
        </p:nvCxnSpPr>
        <p:spPr>
          <a:xfrm rot="16200000" flipH="1">
            <a:off x="5222147" y="2721600"/>
            <a:ext cx="2746913" cy="41729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>
            <a:hlinkClick r:id="rId2" action="ppaction://hlinksldjump"/>
          </p:cNvPr>
          <p:cNvSpPr/>
          <p:nvPr/>
        </p:nvSpPr>
        <p:spPr>
          <a:xfrm>
            <a:off x="6867906" y="4725144"/>
            <a:ext cx="1008312" cy="72008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SUFIS-NE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Nordeste</a:t>
            </a:r>
          </a:p>
        </p:txBody>
      </p:sp>
      <p:cxnSp>
        <p:nvCxnSpPr>
          <p:cNvPr id="15" name="Conector angulado 14"/>
          <p:cNvCxnSpPr>
            <a:endCxn id="14" idx="1"/>
          </p:cNvCxnSpPr>
          <p:nvPr/>
        </p:nvCxnSpPr>
        <p:spPr>
          <a:xfrm rot="16200000" flipH="1">
            <a:off x="4833836" y="3051114"/>
            <a:ext cx="3587196" cy="4809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6876256" y="5512345"/>
            <a:ext cx="1008112" cy="735954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SUFIS-S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Sul</a:t>
            </a:r>
          </a:p>
        </p:txBody>
      </p:sp>
      <p:cxnSp>
        <p:nvCxnSpPr>
          <p:cNvPr id="17" name="Conector angulado 16"/>
          <p:cNvCxnSpPr>
            <a:endCxn id="16" idx="1"/>
          </p:cNvCxnSpPr>
          <p:nvPr/>
        </p:nvCxnSpPr>
        <p:spPr>
          <a:xfrm rot="16200000" flipH="1">
            <a:off x="4391605" y="3395671"/>
            <a:ext cx="4470216" cy="4990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7668344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45" name="Retângulo de cantos arredondados 44">
            <a:hlinkClick r:id="rId2" action="ppaction://hlinksldjump"/>
          </p:cNvPr>
          <p:cNvSpPr/>
          <p:nvPr/>
        </p:nvSpPr>
        <p:spPr>
          <a:xfrm>
            <a:off x="4968252" y="1700808"/>
            <a:ext cx="1115916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SUFIS-RET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Regimes Especiais de Tributação</a:t>
            </a:r>
          </a:p>
        </p:txBody>
      </p:sp>
      <p:cxnSp>
        <p:nvCxnSpPr>
          <p:cNvPr id="51" name="Conector angulado 50"/>
          <p:cNvCxnSpPr>
            <a:endCxn id="45" idx="0"/>
          </p:cNvCxnSpPr>
          <p:nvPr/>
        </p:nvCxnSpPr>
        <p:spPr>
          <a:xfrm rot="16200000" flipH="1">
            <a:off x="4887037" y="1061635"/>
            <a:ext cx="576064" cy="7022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4684911" y="1412776"/>
            <a:ext cx="16922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82156" y="2924944"/>
            <a:ext cx="8954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/>
          <p:cNvSpPr txBox="1"/>
          <p:nvPr/>
        </p:nvSpPr>
        <p:spPr>
          <a:xfrm>
            <a:off x="142294" y="872973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EXECUÇÃO PROGRAMÁTICA</a:t>
            </a:r>
          </a:p>
        </p:txBody>
      </p:sp>
      <p:cxnSp>
        <p:nvCxnSpPr>
          <p:cNvPr id="83" name="Conector reto 82"/>
          <p:cNvCxnSpPr/>
          <p:nvPr/>
        </p:nvCxnSpPr>
        <p:spPr>
          <a:xfrm>
            <a:off x="611560" y="116632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107504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ATUAÇÃO REGIONALIZADA</a:t>
            </a:r>
          </a:p>
        </p:txBody>
      </p:sp>
    </p:spTree>
    <p:extLst>
      <p:ext uri="{BB962C8B-B14F-4D97-AF65-F5344CB8AC3E}">
        <p14:creationId xmlns:p14="http://schemas.microsoft.com/office/powerpoint/2010/main" val="335940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545800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GETEC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Tecnologia da Informação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97748" y="3324422"/>
            <a:ext cx="134991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SUDAS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Governança de Dados e Segurança da Informação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4716016" y="3360372"/>
            <a:ext cx="13325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SUSIC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Gestão dos Sistemas Corporativos</a:t>
            </a:r>
          </a:p>
        </p:txBody>
      </p:sp>
      <p:cxnSp>
        <p:nvCxnSpPr>
          <p:cNvPr id="6" name="Conector angulado 5"/>
          <p:cNvCxnSpPr>
            <a:cxnSpLocks/>
            <a:stCxn id="3" idx="2"/>
            <a:endCxn id="4" idx="0"/>
          </p:cNvCxnSpPr>
          <p:nvPr/>
        </p:nvCxnSpPr>
        <p:spPr>
          <a:xfrm rot="5400000">
            <a:off x="2351502" y="1230124"/>
            <a:ext cx="615502" cy="3573094"/>
          </a:xfrm>
          <a:prstGeom prst="bentConnector3">
            <a:avLst>
              <a:gd name="adj1" fmla="val 515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cxnSpLocks/>
            <a:stCxn id="3" idx="2"/>
            <a:endCxn id="5" idx="0"/>
          </p:cNvCxnSpPr>
          <p:nvPr/>
        </p:nvCxnSpPr>
        <p:spPr>
          <a:xfrm rot="16200000" flipH="1">
            <a:off x="4588312" y="2566408"/>
            <a:ext cx="651452" cy="93647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167832" y="3360372"/>
            <a:ext cx="1404168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SUINT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Infraestrutura Tecnológica</a:t>
            </a:r>
          </a:p>
        </p:txBody>
      </p:sp>
      <p:cxnSp>
        <p:nvCxnSpPr>
          <p:cNvPr id="9" name="Conector angulado 8"/>
          <p:cNvCxnSpPr>
            <a:cxnSpLocks/>
            <a:stCxn id="3" idx="2"/>
            <a:endCxn id="8" idx="0"/>
          </p:cNvCxnSpPr>
          <p:nvPr/>
        </p:nvCxnSpPr>
        <p:spPr>
          <a:xfrm rot="5400000">
            <a:off x="3832132" y="2746704"/>
            <a:ext cx="651452" cy="5758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6191808" y="3360372"/>
            <a:ext cx="13325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SUPRO-</a:t>
            </a:r>
            <a:r>
              <a:rPr lang="pt-BR" sz="1000" b="1" dirty="0" err="1">
                <a:solidFill>
                  <a:schemeClr val="tx1"/>
                </a:solidFill>
              </a:rPr>
              <a:t>REC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Projetos da Receita</a:t>
            </a:r>
          </a:p>
        </p:txBody>
      </p:sp>
      <p:sp>
        <p:nvSpPr>
          <p:cNvPr id="12" name="Retângulo de cantos arredondados 4">
            <a:hlinkClick r:id="rId2" action="ppaction://hlinksldjump"/>
          </p:cNvPr>
          <p:cNvSpPr/>
          <p:nvPr/>
        </p:nvSpPr>
        <p:spPr>
          <a:xfrm>
            <a:off x="7686060" y="3360372"/>
            <a:ext cx="12064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SUPRO-TES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Projetos do Tesouro</a:t>
            </a:r>
          </a:p>
        </p:txBody>
      </p:sp>
      <p:cxnSp>
        <p:nvCxnSpPr>
          <p:cNvPr id="13" name="Conector angulado 6"/>
          <p:cNvCxnSpPr>
            <a:cxnSpLocks/>
            <a:stCxn id="3" idx="2"/>
            <a:endCxn id="12" idx="0"/>
          </p:cNvCxnSpPr>
          <p:nvPr/>
        </p:nvCxnSpPr>
        <p:spPr>
          <a:xfrm rot="16200000" flipH="1">
            <a:off x="6041809" y="1112911"/>
            <a:ext cx="651452" cy="384347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6"/>
          <p:cNvCxnSpPr>
            <a:cxnSpLocks/>
            <a:stCxn id="3" idx="2"/>
            <a:endCxn id="11" idx="0"/>
          </p:cNvCxnSpPr>
          <p:nvPr/>
        </p:nvCxnSpPr>
        <p:spPr>
          <a:xfrm rot="16200000" flipH="1">
            <a:off x="5326208" y="1828512"/>
            <a:ext cx="651452" cy="24122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de cantos arredondados 3">
            <a:hlinkClick r:id="rId2" action="ppaction://hlinksldjump"/>
            <a:extLst>
              <a:ext uri="{FF2B5EF4-FFF2-40B4-BE49-F238E27FC236}">
                <a16:creationId xmlns:a16="http://schemas.microsoft.com/office/drawing/2014/main" id="{A3DFEE31-9244-AC9F-CCAD-83587193A652}"/>
              </a:ext>
            </a:extLst>
          </p:cNvPr>
          <p:cNvSpPr/>
          <p:nvPr/>
        </p:nvSpPr>
        <p:spPr>
          <a:xfrm>
            <a:off x="1691680" y="3356992"/>
            <a:ext cx="135039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SUBAD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Sistemas de Apoio à Decisão</a:t>
            </a:r>
          </a:p>
        </p:txBody>
      </p:sp>
      <p:cxnSp>
        <p:nvCxnSpPr>
          <p:cNvPr id="38" name="Conector angulado 5">
            <a:extLst>
              <a:ext uri="{FF2B5EF4-FFF2-40B4-BE49-F238E27FC236}">
                <a16:creationId xmlns:a16="http://schemas.microsoft.com/office/drawing/2014/main" id="{A012BEE5-EEEC-C52B-E09E-864EC59255A9}"/>
              </a:ext>
            </a:extLst>
          </p:cNvPr>
          <p:cNvCxnSpPr>
            <a:cxnSpLocks/>
            <a:stCxn id="3" idx="2"/>
            <a:endCxn id="32" idx="0"/>
          </p:cNvCxnSpPr>
          <p:nvPr/>
        </p:nvCxnSpPr>
        <p:spPr>
          <a:xfrm rot="5400000">
            <a:off x="3082303" y="1993495"/>
            <a:ext cx="648072" cy="20789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0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GETRI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Tributária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56883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SUJUP 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Julgamento de Processos e Orientação Tributária </a:t>
            </a:r>
          </a:p>
        </p:txBody>
      </p: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5227378" y="2089446"/>
            <a:ext cx="651452" cy="1890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9077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SUREP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Regimes Especiais</a:t>
            </a: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5400000">
            <a:off x="3337078" y="2089546"/>
            <a:ext cx="651452" cy="1890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7">
            <a:hlinkClick r:id="rId2" action="ppaction://hlinksldjump"/>
          </p:cNvPr>
          <p:cNvSpPr/>
          <p:nvPr/>
        </p:nvSpPr>
        <p:spPr>
          <a:xfrm>
            <a:off x="3798962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SULEG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Legislação Tributária</a:t>
            </a:r>
          </a:p>
        </p:txBody>
      </p:sp>
      <p:cxnSp>
        <p:nvCxnSpPr>
          <p:cNvPr id="12" name="Conector angulado 8"/>
          <p:cNvCxnSpPr>
            <a:stCxn id="3" idx="2"/>
            <a:endCxn id="11" idx="0"/>
          </p:cNvCxnSpPr>
          <p:nvPr/>
        </p:nvCxnSpPr>
        <p:spPr>
          <a:xfrm rot="16200000" flipH="1">
            <a:off x="4282707" y="3034117"/>
            <a:ext cx="651452" cy="10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1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88640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607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GEDEF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Desenvolvimento Fazendário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801656" y="3360371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SUTED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Treinamento e Desenvolvimento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3961897" y="3360372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SUDOR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Avaliação e Desenvolvimento Organizacional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349003" y="2063301"/>
            <a:ext cx="435523" cy="21586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4429209" y="3141711"/>
            <a:ext cx="435524" cy="179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>
            <a:hlinkClick r:id="rId2" action="ppaction://hlinksldjump"/>
          </p:cNvPr>
          <p:cNvSpPr/>
          <p:nvPr/>
        </p:nvSpPr>
        <p:spPr>
          <a:xfrm>
            <a:off x="6260720" y="5123978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GRH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</a:p>
        </p:txBody>
      </p:sp>
      <p:cxnSp>
        <p:nvCxnSpPr>
          <p:cNvPr id="16" name="Conector angulado 15"/>
          <p:cNvCxnSpPr>
            <a:endCxn id="15" idx="0"/>
          </p:cNvCxnSpPr>
          <p:nvPr/>
        </p:nvCxnSpPr>
        <p:spPr>
          <a:xfrm rot="5400000">
            <a:off x="6374282" y="4641738"/>
            <a:ext cx="964478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122484" y="3355275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SUARH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Administração de Recursos Humanos</a:t>
            </a:r>
          </a:p>
        </p:txBody>
      </p:sp>
      <p:cxnSp>
        <p:nvCxnSpPr>
          <p:cNvPr id="14" name="Conector angulado 13"/>
          <p:cNvCxnSpPr>
            <a:stCxn id="3" idx="2"/>
            <a:endCxn id="12" idx="0"/>
          </p:cNvCxnSpPr>
          <p:nvPr/>
        </p:nvCxnSpPr>
        <p:spPr>
          <a:xfrm rot="16200000" flipH="1">
            <a:off x="5512051" y="2058868"/>
            <a:ext cx="430427" cy="21623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20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210929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2590709" y="2348880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SUDAP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Administrativa e de Gestão Documental e Patrimonial</a:t>
            </a:r>
          </a:p>
        </p:txBody>
      </p:sp>
      <p:cxnSp>
        <p:nvCxnSpPr>
          <p:cNvPr id="7" name="Conector angulado 6"/>
          <p:cNvCxnSpPr>
            <a:stCxn id="19" idx="2"/>
            <a:endCxn id="5" idx="0"/>
          </p:cNvCxnSpPr>
          <p:nvPr/>
        </p:nvCxnSpPr>
        <p:spPr>
          <a:xfrm rot="5400000">
            <a:off x="3598473" y="1594945"/>
            <a:ext cx="432144" cy="107572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5540640" y="3573016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Financeiro Setorial</a:t>
            </a:r>
          </a:p>
        </p:txBody>
      </p: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5540640" y="4524405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Planejamento e Orçamento</a:t>
            </a:r>
          </a:p>
        </p:txBody>
      </p:sp>
      <p:cxnSp>
        <p:nvCxnSpPr>
          <p:cNvPr id="26" name="Conector angulado 25"/>
          <p:cNvCxnSpPr>
            <a:stCxn id="19" idx="3"/>
            <a:endCxn id="9" idx="3"/>
          </p:cNvCxnSpPr>
          <p:nvPr/>
        </p:nvCxnSpPr>
        <p:spPr>
          <a:xfrm>
            <a:off x="5252408" y="1484736"/>
            <a:ext cx="1479832" cy="2487880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19" idx="3"/>
            <a:endCxn id="18" idx="3"/>
          </p:cNvCxnSpPr>
          <p:nvPr/>
        </p:nvCxnSpPr>
        <p:spPr>
          <a:xfrm>
            <a:off x="5252408" y="1484736"/>
            <a:ext cx="1479832" cy="3439269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5540640" y="5475794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Administração</a:t>
            </a:r>
          </a:p>
        </p:txBody>
      </p:sp>
      <p:cxnSp>
        <p:nvCxnSpPr>
          <p:cNvPr id="29" name="Conector angulado 28"/>
          <p:cNvCxnSpPr>
            <a:stCxn id="19" idx="3"/>
            <a:endCxn id="15" idx="3"/>
          </p:cNvCxnSpPr>
          <p:nvPr/>
        </p:nvCxnSpPr>
        <p:spPr>
          <a:xfrm>
            <a:off x="5252408" y="1484736"/>
            <a:ext cx="1479832" cy="4390658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4618870" y="2352259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SUADI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Administrativa</a:t>
            </a:r>
          </a:p>
        </p:txBody>
      </p:sp>
      <p:cxnSp>
        <p:nvCxnSpPr>
          <p:cNvPr id="17" name="Conector angulado 16"/>
          <p:cNvCxnSpPr>
            <a:stCxn id="19" idx="2"/>
            <a:endCxn id="16" idx="0"/>
          </p:cNvCxnSpPr>
          <p:nvPr/>
        </p:nvCxnSpPr>
        <p:spPr>
          <a:xfrm rot="16200000" flipH="1">
            <a:off x="4610778" y="1658366"/>
            <a:ext cx="435523" cy="952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2">
            <a:hlinkClick r:id="rId3" action="ppaction://hlinksldjump"/>
          </p:cNvPr>
          <p:cNvSpPr/>
          <p:nvPr/>
        </p:nvSpPr>
        <p:spPr>
          <a:xfrm>
            <a:off x="3452408" y="1052736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GEAFI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Administrativa e Financeira</a:t>
            </a:r>
          </a:p>
        </p:txBody>
      </p:sp>
    </p:spTree>
    <p:extLst>
      <p:ext uri="{BB962C8B-B14F-4D97-AF65-F5344CB8AC3E}">
        <p14:creationId xmlns:p14="http://schemas.microsoft.com/office/powerpoint/2010/main" val="239517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4" action="ppaction://hlinksldjump"/>
          </p:cNvPr>
          <p:cNvSpPr/>
          <p:nvPr/>
        </p:nvSpPr>
        <p:spPr>
          <a:xfrm>
            <a:off x="378011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GECON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Licitações e Contratos</a:t>
            </a:r>
          </a:p>
        </p:txBody>
      </p:sp>
      <p:cxnSp>
        <p:nvCxnSpPr>
          <p:cNvPr id="6" name="Conector angulado 5"/>
          <p:cNvCxnSpPr>
            <a:stCxn id="3" idx="2"/>
            <a:endCxn id="33" idx="0"/>
          </p:cNvCxnSpPr>
          <p:nvPr/>
        </p:nvCxnSpPr>
        <p:spPr>
          <a:xfrm rot="16200000" flipH="1">
            <a:off x="4464952" y="3140008"/>
            <a:ext cx="432144" cy="18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5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33" name="Retângulo de cantos arredondados 3">
            <a:hlinkClick r:id="rId4" action="ppaction://hlinksldjump"/>
          </p:cNvPr>
          <p:cNvSpPr/>
          <p:nvPr/>
        </p:nvSpPr>
        <p:spPr>
          <a:xfrm>
            <a:off x="3996136" y="3356992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SUGEC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Licitações e Contratos</a:t>
            </a:r>
          </a:p>
        </p:txBody>
      </p:sp>
    </p:spTree>
    <p:extLst>
      <p:ext uri="{BB962C8B-B14F-4D97-AF65-F5344CB8AC3E}">
        <p14:creationId xmlns:p14="http://schemas.microsoft.com/office/powerpoint/2010/main" val="280427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- Organograma SEFAZ" id="{EDDCB463-E110-4940-A0A0-B1AD47F503E9}" vid="{2ABA3FFC-BAAB-4265-BA6F-A75D3761D66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24118</TotalTime>
  <Words>626</Words>
  <Application>Microsoft Office PowerPoint</Application>
  <PresentationFormat>Apresentação na tela (4:3)</PresentationFormat>
  <Paragraphs>211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 Achiamé</dc:creator>
  <cp:lastModifiedBy>Eliane Canal Leite da Silva</cp:lastModifiedBy>
  <cp:revision>445</cp:revision>
  <dcterms:created xsi:type="dcterms:W3CDTF">2012-05-14T14:02:53Z</dcterms:created>
  <dcterms:modified xsi:type="dcterms:W3CDTF">2024-04-22T12:33:20Z</dcterms:modified>
</cp:coreProperties>
</file>