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3" r:id="rId6"/>
    <p:sldId id="261" r:id="rId7"/>
    <p:sldId id="265" r:id="rId8"/>
    <p:sldId id="267" r:id="rId9"/>
    <p:sldId id="268" r:id="rId10"/>
    <p:sldId id="269" r:id="rId11"/>
    <p:sldId id="270" r:id="rId12"/>
    <p:sldId id="272" r:id="rId13"/>
    <p:sldId id="273" r:id="rId14"/>
    <p:sldId id="274" r:id="rId15"/>
    <p:sldId id="275" r:id="rId16"/>
    <p:sldId id="276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CCE9AD"/>
    <a:srgbClr val="FF99CC"/>
    <a:srgbClr val="D4E2F4"/>
    <a:srgbClr val="66FFFF"/>
    <a:srgbClr val="C0E498"/>
    <a:srgbClr val="ABDB77"/>
    <a:srgbClr val="008000"/>
    <a:srgbClr val="FFFFCC"/>
    <a:srgbClr val="FFEB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5" autoAdjust="0"/>
    <p:restoredTop sz="94713" autoAdjust="0"/>
  </p:normalViewPr>
  <p:slideViewPr>
    <p:cSldViewPr>
      <p:cViewPr varScale="1">
        <p:scale>
          <a:sx n="105" d="100"/>
          <a:sy n="105" d="100"/>
        </p:scale>
        <p:origin x="208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FB633-732A-4C74-B46B-5FCE940ACB12}" type="datetimeFigureOut">
              <a:rPr lang="pt-BR" smtClean="0"/>
              <a:pPr/>
              <a:t>17/03/2023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3C06EC-3EA4-490B-9E51-9C32A24DA6E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787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C06EC-3EA4-490B-9E51-9C32A24DA6E5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2112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C06EC-3EA4-490B-9E51-9C32A24DA6E5}" type="slidenum">
              <a:rPr lang="pt-BR" smtClean="0"/>
              <a:pPr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9485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C06EC-3EA4-490B-9E51-9C32A24DA6E5}" type="slidenum">
              <a:rPr lang="pt-BR" smtClean="0"/>
              <a:pPr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6789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CD1E-D796-402E-A477-CAFFAB34116B}" type="datetimeFigureOut">
              <a:rPr lang="pt-BR" smtClean="0"/>
              <a:pPr/>
              <a:t>17/03/2023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DF8D-DE21-4F47-B00C-F48AFE5940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CD1E-D796-402E-A477-CAFFAB34116B}" type="datetimeFigureOut">
              <a:rPr lang="pt-BR" smtClean="0"/>
              <a:pPr/>
              <a:t>17/03/2023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DF8D-DE21-4F47-B00C-F48AFE5940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CD1E-D796-402E-A477-CAFFAB34116B}" type="datetimeFigureOut">
              <a:rPr lang="pt-BR" smtClean="0"/>
              <a:pPr/>
              <a:t>17/03/2023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DF8D-DE21-4F47-B00C-F48AFE5940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CD1E-D796-402E-A477-CAFFAB34116B}" type="datetimeFigureOut">
              <a:rPr lang="pt-BR" smtClean="0"/>
              <a:pPr/>
              <a:t>17/03/2023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DF8D-DE21-4F47-B00C-F48AFE5940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CD1E-D796-402E-A477-CAFFAB34116B}" type="datetimeFigureOut">
              <a:rPr lang="pt-BR" smtClean="0"/>
              <a:pPr/>
              <a:t>17/03/2023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DF8D-DE21-4F47-B00C-F48AFE5940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CD1E-D796-402E-A477-CAFFAB34116B}" type="datetimeFigureOut">
              <a:rPr lang="pt-BR" smtClean="0"/>
              <a:pPr/>
              <a:t>17/03/2023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DF8D-DE21-4F47-B00C-F48AFE5940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CD1E-D796-402E-A477-CAFFAB34116B}" type="datetimeFigureOut">
              <a:rPr lang="pt-BR" smtClean="0"/>
              <a:pPr/>
              <a:t>17/03/2023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DF8D-DE21-4F47-B00C-F48AFE5940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CD1E-D796-402E-A477-CAFFAB34116B}" type="datetimeFigureOut">
              <a:rPr lang="pt-BR" smtClean="0"/>
              <a:pPr/>
              <a:t>17/03/2023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DF8D-DE21-4F47-B00C-F48AFE5940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CD1E-D796-402E-A477-CAFFAB34116B}" type="datetimeFigureOut">
              <a:rPr lang="pt-BR" smtClean="0"/>
              <a:pPr/>
              <a:t>17/03/2023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DF8D-DE21-4F47-B00C-F48AFE5940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CD1E-D796-402E-A477-CAFFAB34116B}" type="datetimeFigureOut">
              <a:rPr lang="pt-BR" smtClean="0"/>
              <a:pPr/>
              <a:t>17/03/2023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DF8D-DE21-4F47-B00C-F48AFE5940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CD1E-D796-402E-A477-CAFFAB34116B}" type="datetimeFigureOut">
              <a:rPr lang="pt-BR" smtClean="0"/>
              <a:pPr/>
              <a:t>17/03/2023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DF8D-DE21-4F47-B00C-F48AFE5940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ECD1E-D796-402E-A477-CAFFAB34116B}" type="datetimeFigureOut">
              <a:rPr lang="pt-BR" smtClean="0"/>
              <a:pPr/>
              <a:t>17/03/2023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CDF8D-DE21-4F47-B00C-F48AFE5940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0.xml"/><Relationship Id="rId18" Type="http://schemas.openxmlformats.org/officeDocument/2006/relationships/slide" Target="slide15.xml"/><Relationship Id="rId3" Type="http://schemas.openxmlformats.org/officeDocument/2006/relationships/slide" Target="slide1.xml"/><Relationship Id="rId7" Type="http://schemas.openxmlformats.org/officeDocument/2006/relationships/slide" Target="slide3.xml"/><Relationship Id="rId12" Type="http://schemas.openxmlformats.org/officeDocument/2006/relationships/slide" Target="slide9.xml"/><Relationship Id="rId17" Type="http://schemas.openxmlformats.org/officeDocument/2006/relationships/slide" Target="slide14.xml"/><Relationship Id="rId2" Type="http://schemas.openxmlformats.org/officeDocument/2006/relationships/notesSlide" Target="../notesSlides/notesSlide1.xml"/><Relationship Id="rId16" Type="http://schemas.openxmlformats.org/officeDocument/2006/relationships/slide" Target="slide1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11" Type="http://schemas.openxmlformats.org/officeDocument/2006/relationships/slide" Target="slide11.xml"/><Relationship Id="rId5" Type="http://schemas.openxmlformats.org/officeDocument/2006/relationships/slide" Target="slide4.xml"/><Relationship Id="rId15" Type="http://schemas.openxmlformats.org/officeDocument/2006/relationships/slide" Target="slide12.xml"/><Relationship Id="rId10" Type="http://schemas.openxmlformats.org/officeDocument/2006/relationships/slide" Target="slide7.xml"/><Relationship Id="rId4" Type="http://schemas.openxmlformats.org/officeDocument/2006/relationships/slide" Target="slide6.xml"/><Relationship Id="rId9" Type="http://schemas.openxmlformats.org/officeDocument/2006/relationships/slide" Target="slide8.xml"/><Relationship Id="rId14" Type="http://schemas.openxmlformats.org/officeDocument/2006/relationships/slide" Target="slide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1.xml"/><Relationship Id="rId4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tângulo de cantos arredondados 51">
            <a:hlinkClick r:id="rId3" action="ppaction://hlinksldjump"/>
          </p:cNvPr>
          <p:cNvSpPr/>
          <p:nvPr/>
        </p:nvSpPr>
        <p:spPr>
          <a:xfrm>
            <a:off x="107504" y="2814950"/>
            <a:ext cx="8928992" cy="1260000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lIns="0" rtlCol="0" anchor="t" anchorCtr="1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Gerência</a:t>
            </a:r>
          </a:p>
        </p:txBody>
      </p:sp>
      <p:sp>
        <p:nvSpPr>
          <p:cNvPr id="51" name="Retângulo de cantos arredondados 50">
            <a:hlinkClick r:id="rId3" action="ppaction://hlinksldjump"/>
          </p:cNvPr>
          <p:cNvSpPr/>
          <p:nvPr/>
        </p:nvSpPr>
        <p:spPr>
          <a:xfrm>
            <a:off x="107504" y="5684706"/>
            <a:ext cx="8928992" cy="1056662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lIns="0" rtlCol="0" anchor="t" anchorCtr="1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Instrumental</a:t>
            </a:r>
          </a:p>
        </p:txBody>
      </p:sp>
      <p:sp>
        <p:nvSpPr>
          <p:cNvPr id="50" name="Retângulo de cantos arredondados 49">
            <a:hlinkClick r:id="rId3" action="ppaction://hlinksldjump" tooltip="Clique nas gerências da Execução Programática pra abrir o seu detalhamento"/>
          </p:cNvPr>
          <p:cNvSpPr/>
          <p:nvPr/>
        </p:nvSpPr>
        <p:spPr>
          <a:xfrm>
            <a:off x="107504" y="4144748"/>
            <a:ext cx="8928992" cy="1470160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lIns="0" rtlCol="0" anchor="t" anchorCtr="1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Execução Programática</a:t>
            </a:r>
          </a:p>
        </p:txBody>
      </p:sp>
      <p:sp>
        <p:nvSpPr>
          <p:cNvPr id="49" name="Retângulo de cantos arredondados 48">
            <a:hlinkClick r:id="rId3" action="ppaction://hlinksldjump"/>
          </p:cNvPr>
          <p:cNvSpPr/>
          <p:nvPr/>
        </p:nvSpPr>
        <p:spPr>
          <a:xfrm>
            <a:off x="107504" y="1482662"/>
            <a:ext cx="8928992" cy="1260000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lIns="0" rtlCol="0" anchor="t" anchorCtr="1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Assessoramento</a:t>
            </a:r>
          </a:p>
        </p:txBody>
      </p:sp>
      <p:sp>
        <p:nvSpPr>
          <p:cNvPr id="29" name="Retângulo de cantos arredondados 28">
            <a:hlinkClick r:id="rId3" action="ppaction://hlinksldjump"/>
          </p:cNvPr>
          <p:cNvSpPr/>
          <p:nvPr/>
        </p:nvSpPr>
        <p:spPr>
          <a:xfrm>
            <a:off x="107504" y="44336"/>
            <a:ext cx="8928992" cy="1366038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lIns="0" rtlCol="0" anchor="t" anchorCtr="1"/>
          <a:lstStyle/>
          <a:p>
            <a:pPr algn="ctr">
              <a:defRPr sz="1000"/>
            </a:pPr>
            <a:r>
              <a:rPr lang="pt-BR" sz="1000" b="1" dirty="0" smtClean="0">
                <a:solidFill>
                  <a:schemeClr val="tx1"/>
                </a:solidFill>
              </a:rPr>
              <a:t>Direção Superior</a:t>
            </a:r>
            <a:endParaRPr lang="pt-BR" sz="1000" b="1" dirty="0">
              <a:solidFill>
                <a:schemeClr val="tx1"/>
              </a:solidFill>
            </a:endParaRPr>
          </a:p>
        </p:txBody>
      </p:sp>
      <p:sp>
        <p:nvSpPr>
          <p:cNvPr id="5" name="Retângulo de cantos arredondados 4">
            <a:hlinkClick r:id="rId3" action="ppaction://hlinksldjump"/>
          </p:cNvPr>
          <p:cNvSpPr/>
          <p:nvPr/>
        </p:nvSpPr>
        <p:spPr>
          <a:xfrm>
            <a:off x="3707904" y="116632"/>
            <a:ext cx="1836000" cy="64807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SEFAZ</a:t>
            </a:r>
          </a:p>
          <a:p>
            <a:pPr algn="ctr"/>
            <a:r>
              <a:rPr lang="pt-BR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SECRETARIA DE ESTADO DA FAZENDA</a:t>
            </a:r>
            <a:endParaRPr lang="pt-BR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tângulo de cantos arredondados 7">
            <a:hlinkClick r:id="rId3" action="ppaction://hlinksldjump"/>
          </p:cNvPr>
          <p:cNvSpPr/>
          <p:nvPr/>
        </p:nvSpPr>
        <p:spPr>
          <a:xfrm>
            <a:off x="5718066" y="543341"/>
            <a:ext cx="1512000" cy="756000"/>
          </a:xfrm>
          <a:prstGeom prst="roundRect">
            <a:avLst/>
          </a:prstGeom>
          <a:solidFill>
            <a:srgbClr val="FFEB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CERF </a:t>
            </a:r>
          </a:p>
          <a:p>
            <a:pPr algn="ctr">
              <a:defRPr sz="1000"/>
            </a:pPr>
            <a:r>
              <a:rPr lang="pt-BR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Conselho Estadual de Recursos Fiscais</a:t>
            </a:r>
            <a:endParaRPr lang="pt-BR" sz="1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tângulo de cantos arredondados 9">
            <a:hlinkClick r:id="rId3" action="ppaction://hlinksldjump"/>
          </p:cNvPr>
          <p:cNvSpPr/>
          <p:nvPr/>
        </p:nvSpPr>
        <p:spPr>
          <a:xfrm>
            <a:off x="2815176" y="1825503"/>
            <a:ext cx="1540800" cy="730800"/>
          </a:xfrm>
          <a:prstGeom prst="roundRect">
            <a:avLst/>
          </a:prstGeom>
          <a:solidFill>
            <a:srgbClr val="FFEB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NUPETRO</a:t>
            </a:r>
          </a:p>
          <a:p>
            <a:pPr algn="ctr">
              <a:defRPr sz="1000"/>
            </a:pPr>
            <a:r>
              <a:rPr lang="pt-BR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Núcleo de Petróleo, Gás Natural, Biocombustíveis e Derivados</a:t>
            </a:r>
            <a:endParaRPr lang="pt-BR" sz="1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tângulo de cantos arredondados 10">
            <a:hlinkClick r:id="rId3" action="ppaction://hlinksldjump"/>
          </p:cNvPr>
          <p:cNvSpPr/>
          <p:nvPr/>
        </p:nvSpPr>
        <p:spPr>
          <a:xfrm>
            <a:off x="4917827" y="1824378"/>
            <a:ext cx="1540800" cy="730800"/>
          </a:xfrm>
          <a:prstGeom prst="roundRect">
            <a:avLst/>
          </a:prstGeom>
          <a:solidFill>
            <a:srgbClr val="FFEB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ASTEC </a:t>
            </a:r>
          </a:p>
          <a:p>
            <a:pPr algn="ctr">
              <a:defRPr sz="1000"/>
            </a:pPr>
            <a:r>
              <a:rPr lang="pt-BR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Assessoria Técnica Fazendária</a:t>
            </a:r>
            <a:endParaRPr lang="pt-BR" sz="1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tângulo de cantos arredondados 12">
            <a:hlinkClick r:id="rId3" action="ppaction://hlinksldjump"/>
          </p:cNvPr>
          <p:cNvSpPr/>
          <p:nvPr/>
        </p:nvSpPr>
        <p:spPr>
          <a:xfrm>
            <a:off x="1499172" y="548680"/>
            <a:ext cx="1512000" cy="756000"/>
          </a:xfrm>
          <a:prstGeom prst="roundRect">
            <a:avLst/>
          </a:prstGeom>
          <a:solidFill>
            <a:srgbClr val="FFEBF0"/>
          </a:solidFill>
          <a:ln w="6350">
            <a:noFill/>
            <a:prstDash val="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CONPTAF</a:t>
            </a:r>
            <a:endParaRPr lang="pt-B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 sz="1000"/>
            </a:pPr>
            <a:r>
              <a:rPr lang="pt-BR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Conselho do Pessoal da Área TAF (Tributação Arrecadação e Fiscalização)</a:t>
            </a:r>
            <a:endParaRPr lang="pt-BR" sz="1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tângulo de cantos arredondados 13">
            <a:hlinkClick r:id="rId3" action="ppaction://hlinksldjump"/>
          </p:cNvPr>
          <p:cNvSpPr/>
          <p:nvPr/>
        </p:nvSpPr>
        <p:spPr>
          <a:xfrm>
            <a:off x="3372247" y="3091217"/>
            <a:ext cx="1584176" cy="79208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SUBSER</a:t>
            </a:r>
          </a:p>
          <a:p>
            <a:pPr algn="ctr">
              <a:defRPr sz="1000"/>
            </a:pPr>
            <a:r>
              <a:rPr lang="pt-BR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SUBSECRETARIA </a:t>
            </a:r>
            <a:r>
              <a:rPr lang="pt-B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ESTADO DA </a:t>
            </a:r>
            <a:r>
              <a:rPr lang="pt-BR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RECEITA</a:t>
            </a:r>
            <a:endParaRPr lang="pt-B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ângulo de cantos arredondados 14">
            <a:hlinkClick r:id="rId3" action="ppaction://hlinksldjump"/>
          </p:cNvPr>
          <p:cNvSpPr/>
          <p:nvPr/>
        </p:nvSpPr>
        <p:spPr>
          <a:xfrm>
            <a:off x="7198196" y="3064285"/>
            <a:ext cx="1584176" cy="7920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SUBSET</a:t>
            </a:r>
          </a:p>
          <a:p>
            <a:pPr algn="ctr">
              <a:defRPr sz="1000"/>
            </a:pPr>
            <a:r>
              <a:rPr lang="pt-BR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SUBSECRETARIA </a:t>
            </a:r>
            <a:r>
              <a:rPr lang="pt-B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TESOURO </a:t>
            </a:r>
            <a:r>
              <a:rPr lang="pt-BR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ESTADUAL</a:t>
            </a:r>
            <a:endParaRPr lang="pt-BR" sz="1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tângulo de cantos arredondados 15">
            <a:hlinkClick r:id="rId3" action="ppaction://hlinksldjump"/>
          </p:cNvPr>
          <p:cNvSpPr/>
          <p:nvPr/>
        </p:nvSpPr>
        <p:spPr>
          <a:xfrm>
            <a:off x="5436096" y="3091261"/>
            <a:ext cx="1584176" cy="79208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SUBSAD</a:t>
            </a:r>
          </a:p>
          <a:p>
            <a:pPr algn="ctr">
              <a:defRPr sz="1000"/>
            </a:pPr>
            <a:r>
              <a:rPr lang="pt-BR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SUBSECRETARIA </a:t>
            </a:r>
            <a:r>
              <a:rPr lang="pt-B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ESTADO PARA ASSUNTOS </a:t>
            </a:r>
            <a:r>
              <a:rPr lang="pt-BR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ADMINISTRATIVOS</a:t>
            </a:r>
            <a:endParaRPr lang="pt-BR" sz="1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tângulo de cantos arredondados 17">
            <a:hlinkClick r:id="rId4" action="ppaction://hlinksldjump"/>
          </p:cNvPr>
          <p:cNvSpPr/>
          <p:nvPr/>
        </p:nvSpPr>
        <p:spPr>
          <a:xfrm>
            <a:off x="2771800" y="4621015"/>
            <a:ext cx="486852" cy="396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defRPr sz="1000"/>
            </a:pPr>
            <a:r>
              <a:rPr lang="pt-BR" sz="800" b="1" dirty="0" smtClean="0">
                <a:solidFill>
                  <a:schemeClr val="tx1"/>
                </a:solidFill>
              </a:rPr>
              <a:t>* GETRI</a:t>
            </a:r>
            <a:endParaRPr lang="pt-BR" sz="800" b="1" dirty="0">
              <a:solidFill>
                <a:schemeClr val="tx1"/>
              </a:solidFill>
            </a:endParaRPr>
          </a:p>
        </p:txBody>
      </p:sp>
      <p:sp>
        <p:nvSpPr>
          <p:cNvPr id="19" name="Retângulo de cantos arredondados 18">
            <a:hlinkClick r:id="rId5" action="ppaction://hlinksldjump"/>
          </p:cNvPr>
          <p:cNvSpPr/>
          <p:nvPr/>
        </p:nvSpPr>
        <p:spPr>
          <a:xfrm>
            <a:off x="3305520" y="4630549"/>
            <a:ext cx="524123" cy="396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defRPr sz="1000"/>
            </a:pPr>
            <a:r>
              <a:rPr lang="pt-BR" sz="800" b="1" dirty="0" smtClean="0">
                <a:solidFill>
                  <a:schemeClr val="tx1"/>
                </a:solidFill>
              </a:rPr>
              <a:t>* GEFIS</a:t>
            </a:r>
            <a:endParaRPr lang="pt-BR" sz="800" b="1" dirty="0">
              <a:solidFill>
                <a:schemeClr val="tx1"/>
              </a:solidFill>
            </a:endParaRPr>
          </a:p>
        </p:txBody>
      </p:sp>
      <p:sp>
        <p:nvSpPr>
          <p:cNvPr id="20" name="Retângulo de cantos arredondados 19">
            <a:hlinkClick r:id="rId6" action="ppaction://hlinksldjump"/>
          </p:cNvPr>
          <p:cNvSpPr/>
          <p:nvPr/>
        </p:nvSpPr>
        <p:spPr>
          <a:xfrm>
            <a:off x="5021115" y="4615689"/>
            <a:ext cx="540000" cy="396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defRPr sz="1000"/>
            </a:pPr>
            <a:r>
              <a:rPr lang="pt-BR" sz="800" b="1" dirty="0" smtClean="0">
                <a:solidFill>
                  <a:schemeClr val="tx1"/>
                </a:solidFill>
              </a:rPr>
              <a:t>* GEACO</a:t>
            </a:r>
            <a:endParaRPr lang="pt-BR" sz="800" b="1" dirty="0">
              <a:solidFill>
                <a:schemeClr val="tx1"/>
              </a:solidFill>
            </a:endParaRPr>
          </a:p>
        </p:txBody>
      </p:sp>
      <p:sp>
        <p:nvSpPr>
          <p:cNvPr id="21" name="Retângulo de cantos arredondados 20">
            <a:hlinkClick r:id="rId7" action="ppaction://hlinksldjump"/>
          </p:cNvPr>
          <p:cNvSpPr/>
          <p:nvPr/>
        </p:nvSpPr>
        <p:spPr>
          <a:xfrm>
            <a:off x="4461635" y="4615690"/>
            <a:ext cx="513745" cy="396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rtlCol="0" anchor="ctr"/>
          <a:lstStyle/>
          <a:p>
            <a:pPr algn="ctr">
              <a:defRPr sz="1000"/>
            </a:pPr>
            <a:r>
              <a:rPr lang="pt-BR" sz="800" b="1" dirty="0" smtClean="0">
                <a:solidFill>
                  <a:schemeClr val="tx1"/>
                </a:solidFill>
              </a:rPr>
              <a:t>* GEARC</a:t>
            </a:r>
            <a:endParaRPr lang="pt-BR" sz="800" b="1" dirty="0">
              <a:solidFill>
                <a:schemeClr val="tx1"/>
              </a:solidFill>
            </a:endParaRPr>
          </a:p>
        </p:txBody>
      </p:sp>
      <p:sp>
        <p:nvSpPr>
          <p:cNvPr id="22" name="Retângulo de cantos arredondados 21">
            <a:hlinkClick r:id="rId8" action="ppaction://hlinksldjump"/>
          </p:cNvPr>
          <p:cNvSpPr/>
          <p:nvPr/>
        </p:nvSpPr>
        <p:spPr>
          <a:xfrm>
            <a:off x="1539494" y="4621429"/>
            <a:ext cx="540000" cy="396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defRPr sz="1000"/>
            </a:pPr>
            <a:r>
              <a:rPr lang="pt-BR" sz="800" b="1" dirty="0" smtClean="0">
                <a:solidFill>
                  <a:schemeClr val="tx1"/>
                </a:solidFill>
              </a:rPr>
              <a:t>* </a:t>
            </a:r>
            <a:r>
              <a:rPr lang="pt-BR" sz="800" b="1" dirty="0" err="1" smtClean="0">
                <a:solidFill>
                  <a:schemeClr val="tx1"/>
                </a:solidFill>
              </a:rPr>
              <a:t>GETEC</a:t>
            </a:r>
            <a:endParaRPr lang="pt-BR" sz="800" b="1" dirty="0">
              <a:solidFill>
                <a:schemeClr val="tx1"/>
              </a:solidFill>
            </a:endParaRPr>
          </a:p>
        </p:txBody>
      </p:sp>
      <p:sp>
        <p:nvSpPr>
          <p:cNvPr id="23" name="Retângulo de cantos arredondados 22">
            <a:hlinkClick r:id="rId9" action="ppaction://hlinksldjump"/>
          </p:cNvPr>
          <p:cNvSpPr/>
          <p:nvPr/>
        </p:nvSpPr>
        <p:spPr>
          <a:xfrm>
            <a:off x="6270484" y="4562594"/>
            <a:ext cx="497699" cy="396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defRPr sz="1000"/>
            </a:pPr>
            <a:r>
              <a:rPr lang="pt-BR" sz="800" b="1" dirty="0" smtClean="0">
                <a:solidFill>
                  <a:schemeClr val="tx1"/>
                </a:solidFill>
              </a:rPr>
              <a:t>* GERAC</a:t>
            </a:r>
            <a:endParaRPr lang="pt-BR" sz="800" b="1" dirty="0">
              <a:solidFill>
                <a:schemeClr val="tx1"/>
              </a:solidFill>
            </a:endParaRPr>
          </a:p>
        </p:txBody>
      </p:sp>
      <p:sp>
        <p:nvSpPr>
          <p:cNvPr id="24" name="Retângulo de cantos arredondados 23">
            <a:hlinkClick r:id="rId10" action="ppaction://hlinksldjump"/>
          </p:cNvPr>
          <p:cNvSpPr/>
          <p:nvPr/>
        </p:nvSpPr>
        <p:spPr>
          <a:xfrm>
            <a:off x="5707018" y="4562594"/>
            <a:ext cx="521166" cy="396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defRPr sz="1000"/>
            </a:pPr>
            <a:r>
              <a:rPr lang="pt-BR" sz="800" b="1" dirty="0" smtClean="0">
                <a:solidFill>
                  <a:schemeClr val="tx1"/>
                </a:solidFill>
              </a:rPr>
              <a:t>* GEDEF</a:t>
            </a:r>
            <a:endParaRPr lang="pt-BR" sz="800" b="1" dirty="0">
              <a:solidFill>
                <a:schemeClr val="tx1"/>
              </a:solidFill>
            </a:endParaRPr>
          </a:p>
        </p:txBody>
      </p:sp>
      <p:sp>
        <p:nvSpPr>
          <p:cNvPr id="26" name="Retângulo de cantos arredondados 25">
            <a:hlinkClick r:id="rId11" action="ppaction://hlinksldjump"/>
          </p:cNvPr>
          <p:cNvSpPr/>
          <p:nvPr/>
        </p:nvSpPr>
        <p:spPr>
          <a:xfrm>
            <a:off x="7453451" y="4558747"/>
            <a:ext cx="498733" cy="396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defRPr sz="1000"/>
            </a:pPr>
            <a:r>
              <a:rPr lang="pt-BR" sz="800" b="1" dirty="0" smtClean="0">
                <a:solidFill>
                  <a:schemeClr val="tx1"/>
                </a:solidFill>
              </a:rPr>
              <a:t>* GEFIN</a:t>
            </a:r>
            <a:endParaRPr lang="pt-BR" sz="800" b="1" dirty="0">
              <a:solidFill>
                <a:schemeClr val="tx1"/>
              </a:solidFill>
            </a:endParaRPr>
          </a:p>
        </p:txBody>
      </p:sp>
      <p:sp>
        <p:nvSpPr>
          <p:cNvPr id="27" name="Retângulo de cantos arredondados 26">
            <a:hlinkClick r:id="rId12" action="ppaction://hlinksldjump"/>
          </p:cNvPr>
          <p:cNvSpPr/>
          <p:nvPr/>
        </p:nvSpPr>
        <p:spPr>
          <a:xfrm>
            <a:off x="8526883" y="4544509"/>
            <a:ext cx="471513" cy="396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defRPr sz="1000"/>
            </a:pPr>
            <a:r>
              <a:rPr lang="pt-BR" sz="800" b="1" dirty="0" smtClean="0">
                <a:solidFill>
                  <a:schemeClr val="tx1"/>
                </a:solidFill>
              </a:rPr>
              <a:t>* GEPOF</a:t>
            </a:r>
            <a:endParaRPr lang="pt-BR" sz="800" b="1" dirty="0">
              <a:solidFill>
                <a:schemeClr val="tx1"/>
              </a:solidFill>
            </a:endParaRPr>
          </a:p>
        </p:txBody>
      </p:sp>
      <p:sp>
        <p:nvSpPr>
          <p:cNvPr id="28" name="Retângulo de cantos arredondados 27">
            <a:hlinkClick r:id="rId13" action="ppaction://hlinksldjump"/>
          </p:cNvPr>
          <p:cNvSpPr/>
          <p:nvPr/>
        </p:nvSpPr>
        <p:spPr>
          <a:xfrm>
            <a:off x="7993689" y="4558747"/>
            <a:ext cx="491126" cy="381762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defRPr sz="1000"/>
            </a:pPr>
            <a:r>
              <a:rPr lang="pt-BR" sz="800" b="1" dirty="0" smtClean="0">
                <a:solidFill>
                  <a:schemeClr val="tx1"/>
                </a:solidFill>
              </a:rPr>
              <a:t>* GECOG</a:t>
            </a:r>
            <a:endParaRPr lang="pt-BR" sz="800" b="1" dirty="0">
              <a:solidFill>
                <a:schemeClr val="tx1"/>
              </a:solidFill>
            </a:endParaRPr>
          </a:p>
        </p:txBody>
      </p:sp>
      <p:sp>
        <p:nvSpPr>
          <p:cNvPr id="30" name="Retângulo de cantos arredondados 29">
            <a:hlinkClick r:id="rId3" action="ppaction://hlinksldjump"/>
          </p:cNvPr>
          <p:cNvSpPr/>
          <p:nvPr/>
        </p:nvSpPr>
        <p:spPr>
          <a:xfrm>
            <a:off x="6574899" y="5733256"/>
            <a:ext cx="432000" cy="2880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7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GFS</a:t>
            </a:r>
          </a:p>
        </p:txBody>
      </p:sp>
      <p:sp>
        <p:nvSpPr>
          <p:cNvPr id="31" name="Retângulo de cantos arredondados 30">
            <a:hlinkClick r:id="rId3" action="ppaction://hlinksldjump"/>
          </p:cNvPr>
          <p:cNvSpPr/>
          <p:nvPr/>
        </p:nvSpPr>
        <p:spPr>
          <a:xfrm>
            <a:off x="5758080" y="6093296"/>
            <a:ext cx="432000" cy="2880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7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GRH</a:t>
            </a:r>
            <a:endParaRPr lang="pt-BR" sz="7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Retângulo de cantos arredondados 31">
            <a:hlinkClick r:id="rId3" action="ppaction://hlinksldjump"/>
          </p:cNvPr>
          <p:cNvSpPr/>
          <p:nvPr/>
        </p:nvSpPr>
        <p:spPr>
          <a:xfrm>
            <a:off x="6588272" y="6417332"/>
            <a:ext cx="432000" cy="2880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7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</a:t>
            </a:r>
            <a:endParaRPr lang="pt-BR" sz="7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Retângulo de cantos arredondados 32">
            <a:hlinkClick r:id="rId3" action="ppaction://hlinksldjump"/>
          </p:cNvPr>
          <p:cNvSpPr/>
          <p:nvPr/>
        </p:nvSpPr>
        <p:spPr>
          <a:xfrm>
            <a:off x="6574899" y="6093296"/>
            <a:ext cx="432000" cy="2880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7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GPO</a:t>
            </a:r>
            <a:endParaRPr lang="pt-BR" sz="7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1" name="Conector angulado 40"/>
          <p:cNvCxnSpPr>
            <a:stCxn id="5" idx="2"/>
            <a:endCxn id="10" idx="0"/>
          </p:cNvCxnSpPr>
          <p:nvPr/>
        </p:nvCxnSpPr>
        <p:spPr>
          <a:xfrm rot="5400000">
            <a:off x="3575341" y="774939"/>
            <a:ext cx="1060799" cy="1040328"/>
          </a:xfrm>
          <a:prstGeom prst="bentConnector3">
            <a:avLst>
              <a:gd name="adj1" fmla="val 79386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angulado 42"/>
          <p:cNvCxnSpPr>
            <a:stCxn id="5" idx="2"/>
            <a:endCxn id="11" idx="0"/>
          </p:cNvCxnSpPr>
          <p:nvPr/>
        </p:nvCxnSpPr>
        <p:spPr>
          <a:xfrm rot="16200000" flipH="1">
            <a:off x="4627228" y="763379"/>
            <a:ext cx="1059674" cy="1062323"/>
          </a:xfrm>
          <a:prstGeom prst="bentConnector3">
            <a:avLst>
              <a:gd name="adj1" fmla="val 79622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angulado 46"/>
          <p:cNvCxnSpPr>
            <a:stCxn id="5" idx="2"/>
            <a:endCxn id="14" idx="0"/>
          </p:cNvCxnSpPr>
          <p:nvPr/>
        </p:nvCxnSpPr>
        <p:spPr>
          <a:xfrm rot="5400000">
            <a:off x="3231864" y="1697176"/>
            <a:ext cx="2326513" cy="461569"/>
          </a:xfrm>
          <a:prstGeom prst="bentConnector3">
            <a:avLst>
              <a:gd name="adj1" fmla="val 94692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angulado 94"/>
          <p:cNvCxnSpPr>
            <a:stCxn id="5" idx="2"/>
            <a:endCxn id="16" idx="0"/>
          </p:cNvCxnSpPr>
          <p:nvPr/>
        </p:nvCxnSpPr>
        <p:spPr>
          <a:xfrm rot="16200000" flipH="1">
            <a:off x="4263766" y="1126842"/>
            <a:ext cx="2326557" cy="1602280"/>
          </a:xfrm>
          <a:prstGeom prst="bentConnector3">
            <a:avLst>
              <a:gd name="adj1" fmla="val 94691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angulado 95"/>
          <p:cNvCxnSpPr>
            <a:stCxn id="5" idx="2"/>
            <a:endCxn id="15" idx="0"/>
          </p:cNvCxnSpPr>
          <p:nvPr/>
        </p:nvCxnSpPr>
        <p:spPr>
          <a:xfrm rot="16200000" flipH="1">
            <a:off x="5158304" y="232304"/>
            <a:ext cx="2299581" cy="3364380"/>
          </a:xfrm>
          <a:prstGeom prst="bentConnector3">
            <a:avLst>
              <a:gd name="adj1" fmla="val 95536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ctor angulado 107"/>
          <p:cNvCxnSpPr>
            <a:stCxn id="5" idx="2"/>
            <a:endCxn id="22" idx="0"/>
          </p:cNvCxnSpPr>
          <p:nvPr/>
        </p:nvCxnSpPr>
        <p:spPr>
          <a:xfrm rot="5400000">
            <a:off x="1289337" y="1284861"/>
            <a:ext cx="3856725" cy="2816410"/>
          </a:xfrm>
          <a:prstGeom prst="bentConnector3">
            <a:avLst>
              <a:gd name="adj1" fmla="val 56876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 angulado 115"/>
          <p:cNvCxnSpPr>
            <a:stCxn id="14" idx="2"/>
            <a:endCxn id="18" idx="0"/>
          </p:cNvCxnSpPr>
          <p:nvPr/>
        </p:nvCxnSpPr>
        <p:spPr>
          <a:xfrm rot="5400000">
            <a:off x="3220926" y="3677606"/>
            <a:ext cx="737710" cy="1149109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ector angulado 118"/>
          <p:cNvCxnSpPr>
            <a:stCxn id="14" idx="2"/>
            <a:endCxn id="19" idx="0"/>
          </p:cNvCxnSpPr>
          <p:nvPr/>
        </p:nvCxnSpPr>
        <p:spPr>
          <a:xfrm rot="5400000">
            <a:off x="3492337" y="3958551"/>
            <a:ext cx="747244" cy="59675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ector angulado 121"/>
          <p:cNvCxnSpPr>
            <a:stCxn id="14" idx="2"/>
            <a:endCxn id="20" idx="0"/>
          </p:cNvCxnSpPr>
          <p:nvPr/>
        </p:nvCxnSpPr>
        <p:spPr>
          <a:xfrm rot="16200000" flipH="1">
            <a:off x="4361533" y="3686107"/>
            <a:ext cx="732384" cy="112678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ector angulado 130"/>
          <p:cNvCxnSpPr>
            <a:stCxn id="16" idx="2"/>
            <a:endCxn id="24" idx="0"/>
          </p:cNvCxnSpPr>
          <p:nvPr/>
        </p:nvCxnSpPr>
        <p:spPr>
          <a:xfrm rot="5400000">
            <a:off x="5758271" y="4092680"/>
            <a:ext cx="679245" cy="26058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ector angulado 134"/>
          <p:cNvCxnSpPr>
            <a:stCxn id="16" idx="2"/>
            <a:endCxn id="23" idx="0"/>
          </p:cNvCxnSpPr>
          <p:nvPr/>
        </p:nvCxnSpPr>
        <p:spPr>
          <a:xfrm rot="16200000" flipH="1">
            <a:off x="6034137" y="4077396"/>
            <a:ext cx="679245" cy="29115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ector angulado 137"/>
          <p:cNvCxnSpPr>
            <a:stCxn id="15" idx="2"/>
            <a:endCxn id="26" idx="0"/>
          </p:cNvCxnSpPr>
          <p:nvPr/>
        </p:nvCxnSpPr>
        <p:spPr>
          <a:xfrm rot="5400000">
            <a:off x="7495320" y="4063783"/>
            <a:ext cx="702462" cy="28746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ector angulado 141"/>
          <p:cNvCxnSpPr>
            <a:stCxn id="15" idx="2"/>
            <a:endCxn id="27" idx="0"/>
          </p:cNvCxnSpPr>
          <p:nvPr/>
        </p:nvCxnSpPr>
        <p:spPr>
          <a:xfrm rot="16200000" flipH="1">
            <a:off x="8032350" y="3814219"/>
            <a:ext cx="688224" cy="77235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ector reto 144"/>
          <p:cNvCxnSpPr>
            <a:stCxn id="24" idx="2"/>
            <a:endCxn id="31" idx="0"/>
          </p:cNvCxnSpPr>
          <p:nvPr/>
        </p:nvCxnSpPr>
        <p:spPr>
          <a:xfrm>
            <a:off x="5967601" y="4958594"/>
            <a:ext cx="6479" cy="1134702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ector angulado 147"/>
          <p:cNvCxnSpPr>
            <a:stCxn id="23" idx="2"/>
            <a:endCxn id="33" idx="1"/>
          </p:cNvCxnSpPr>
          <p:nvPr/>
        </p:nvCxnSpPr>
        <p:spPr>
          <a:xfrm rot="16200000" flipH="1">
            <a:off x="5907765" y="5570162"/>
            <a:ext cx="1278702" cy="55565"/>
          </a:xfrm>
          <a:prstGeom prst="bentConnector2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ector angulado 147"/>
          <p:cNvCxnSpPr>
            <a:stCxn id="23" idx="2"/>
            <a:endCxn id="30" idx="1"/>
          </p:cNvCxnSpPr>
          <p:nvPr/>
        </p:nvCxnSpPr>
        <p:spPr>
          <a:xfrm rot="16200000" flipH="1">
            <a:off x="6087785" y="5390142"/>
            <a:ext cx="918662" cy="55565"/>
          </a:xfrm>
          <a:prstGeom prst="bentConnector2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ixaDeTexto 2"/>
          <p:cNvSpPr txBox="1"/>
          <p:nvPr/>
        </p:nvSpPr>
        <p:spPr>
          <a:xfrm>
            <a:off x="899592" y="5360169"/>
            <a:ext cx="24945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* Clique na Unidade para seu detalhamento </a:t>
            </a:r>
            <a:endParaRPr lang="pt-BR" sz="1000" dirty="0"/>
          </a:p>
        </p:txBody>
      </p:sp>
      <p:cxnSp>
        <p:nvCxnSpPr>
          <p:cNvPr id="56" name="Conector angulado 147"/>
          <p:cNvCxnSpPr>
            <a:stCxn id="23" idx="2"/>
            <a:endCxn id="32" idx="1"/>
          </p:cNvCxnSpPr>
          <p:nvPr/>
        </p:nvCxnSpPr>
        <p:spPr>
          <a:xfrm rot="16200000" flipH="1">
            <a:off x="5752434" y="5725494"/>
            <a:ext cx="1602738" cy="68938"/>
          </a:xfrm>
          <a:prstGeom prst="bentConnector2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angulado 54"/>
          <p:cNvCxnSpPr>
            <a:stCxn id="15" idx="2"/>
            <a:endCxn id="28" idx="0"/>
          </p:cNvCxnSpPr>
          <p:nvPr/>
        </p:nvCxnSpPr>
        <p:spPr>
          <a:xfrm rot="16200000" flipH="1">
            <a:off x="7763537" y="4083032"/>
            <a:ext cx="702462" cy="24896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tângulo de cantos arredondados 60">
            <a:hlinkClick r:id="rId3" action="ppaction://hlinksldjump"/>
          </p:cNvPr>
          <p:cNvSpPr/>
          <p:nvPr/>
        </p:nvSpPr>
        <p:spPr>
          <a:xfrm>
            <a:off x="6786216" y="1818547"/>
            <a:ext cx="1540800" cy="730800"/>
          </a:xfrm>
          <a:prstGeom prst="roundRect">
            <a:avLst/>
          </a:prstGeom>
          <a:solidFill>
            <a:srgbClr val="FFEB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GABSEC</a:t>
            </a:r>
          </a:p>
          <a:p>
            <a:pPr algn="ctr">
              <a:defRPr sz="1000"/>
            </a:pPr>
            <a:r>
              <a:rPr lang="pt-BR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Gabinete do Secretário</a:t>
            </a:r>
            <a:endParaRPr lang="pt-BR" sz="1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5" name="Conector angulado 64"/>
          <p:cNvCxnSpPr>
            <a:stCxn id="5" idx="2"/>
            <a:endCxn id="61" idx="0"/>
          </p:cNvCxnSpPr>
          <p:nvPr/>
        </p:nvCxnSpPr>
        <p:spPr>
          <a:xfrm rot="16200000" flipH="1">
            <a:off x="5564339" y="-173731"/>
            <a:ext cx="1053843" cy="2930712"/>
          </a:xfrm>
          <a:prstGeom prst="bentConnector3">
            <a:avLst>
              <a:gd name="adj1" fmla="val 79786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tângulo de cantos arredondados 58">
            <a:hlinkClick r:id="rId14" action="ppaction://hlinksldjump"/>
          </p:cNvPr>
          <p:cNvSpPr/>
          <p:nvPr/>
        </p:nvSpPr>
        <p:spPr>
          <a:xfrm>
            <a:off x="3875900" y="4621015"/>
            <a:ext cx="540000" cy="396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defRPr sz="1000"/>
            </a:pPr>
            <a:r>
              <a:rPr lang="pt-BR" sz="800" b="1" dirty="0">
                <a:solidFill>
                  <a:schemeClr val="tx1"/>
                </a:solidFill>
              </a:rPr>
              <a:t>* </a:t>
            </a:r>
            <a:r>
              <a:rPr lang="pt-BR" sz="800" b="1" dirty="0" err="1" smtClean="0">
                <a:solidFill>
                  <a:schemeClr val="tx1"/>
                </a:solidFill>
              </a:rPr>
              <a:t>GEINF</a:t>
            </a:r>
            <a:endParaRPr lang="pt-BR" sz="800" b="1" dirty="0">
              <a:solidFill>
                <a:schemeClr val="tx1"/>
              </a:solidFill>
            </a:endParaRPr>
          </a:p>
        </p:txBody>
      </p:sp>
      <p:cxnSp>
        <p:nvCxnSpPr>
          <p:cNvPr id="84" name="Conector angulado 83"/>
          <p:cNvCxnSpPr>
            <a:stCxn id="59" idx="0"/>
            <a:endCxn id="14" idx="2"/>
          </p:cNvCxnSpPr>
          <p:nvPr/>
        </p:nvCxnSpPr>
        <p:spPr>
          <a:xfrm rot="5400000" flipH="1" flipV="1">
            <a:off x="3786262" y="4242943"/>
            <a:ext cx="737710" cy="1843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tângulo de cantos arredondados 90">
            <a:hlinkClick r:id="rId15" action="ppaction://hlinksldjump"/>
          </p:cNvPr>
          <p:cNvSpPr/>
          <p:nvPr/>
        </p:nvSpPr>
        <p:spPr>
          <a:xfrm>
            <a:off x="6953563" y="4558747"/>
            <a:ext cx="460657" cy="396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defRPr sz="1000"/>
            </a:pPr>
            <a:r>
              <a:rPr lang="pt-BR" sz="800" b="1" dirty="0" smtClean="0">
                <a:solidFill>
                  <a:schemeClr val="tx1"/>
                </a:solidFill>
              </a:rPr>
              <a:t>* </a:t>
            </a:r>
            <a:r>
              <a:rPr lang="pt-BR" sz="800" b="1" dirty="0" err="1">
                <a:solidFill>
                  <a:schemeClr val="tx1"/>
                </a:solidFill>
              </a:rPr>
              <a:t>GEREC</a:t>
            </a:r>
            <a:endParaRPr lang="pt-BR" sz="800" b="1" dirty="0">
              <a:solidFill>
                <a:schemeClr val="tx1"/>
              </a:solidFill>
            </a:endParaRPr>
          </a:p>
        </p:txBody>
      </p:sp>
      <p:cxnSp>
        <p:nvCxnSpPr>
          <p:cNvPr id="92" name="Conector angulado 91"/>
          <p:cNvCxnSpPr>
            <a:stCxn id="15" idx="2"/>
            <a:endCxn id="91" idx="0"/>
          </p:cNvCxnSpPr>
          <p:nvPr/>
        </p:nvCxnSpPr>
        <p:spPr>
          <a:xfrm rot="5400000">
            <a:off x="7235857" y="3804320"/>
            <a:ext cx="702462" cy="806392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angulado 121"/>
          <p:cNvCxnSpPr>
            <a:stCxn id="14" idx="2"/>
            <a:endCxn id="21" idx="0"/>
          </p:cNvCxnSpPr>
          <p:nvPr/>
        </p:nvCxnSpPr>
        <p:spPr>
          <a:xfrm rot="16200000" flipH="1">
            <a:off x="4075229" y="3972410"/>
            <a:ext cx="732385" cy="55417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tângulo de cantos arredondados 21">
            <a:hlinkClick r:id="rId16" action="ppaction://hlinksldjump"/>
          </p:cNvPr>
          <p:cNvSpPr/>
          <p:nvPr/>
        </p:nvSpPr>
        <p:spPr>
          <a:xfrm>
            <a:off x="2125751" y="4621429"/>
            <a:ext cx="540000" cy="396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defRPr sz="1000"/>
            </a:pPr>
            <a:r>
              <a:rPr lang="pt-BR" sz="800" b="1" dirty="0" smtClean="0">
                <a:solidFill>
                  <a:schemeClr val="tx1"/>
                </a:solidFill>
              </a:rPr>
              <a:t>* </a:t>
            </a:r>
            <a:r>
              <a:rPr lang="pt-BR" sz="800" b="1" dirty="0" err="1" smtClean="0">
                <a:solidFill>
                  <a:schemeClr val="tx1"/>
                </a:solidFill>
              </a:rPr>
              <a:t>GEPRO</a:t>
            </a:r>
            <a:endParaRPr lang="pt-BR" sz="800" b="1" dirty="0">
              <a:solidFill>
                <a:schemeClr val="tx1"/>
              </a:solidFill>
            </a:endParaRPr>
          </a:p>
        </p:txBody>
      </p:sp>
      <p:cxnSp>
        <p:nvCxnSpPr>
          <p:cNvPr id="63" name="Conector angulado 107"/>
          <p:cNvCxnSpPr>
            <a:stCxn id="5" idx="2"/>
            <a:endCxn id="62" idx="0"/>
          </p:cNvCxnSpPr>
          <p:nvPr/>
        </p:nvCxnSpPr>
        <p:spPr>
          <a:xfrm rot="5400000">
            <a:off x="1582466" y="1577990"/>
            <a:ext cx="3856725" cy="2230153"/>
          </a:xfrm>
          <a:prstGeom prst="bentConnector3">
            <a:avLst>
              <a:gd name="adj1" fmla="val 57113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aixaDeTexto 56"/>
          <p:cNvSpPr txBox="1"/>
          <p:nvPr/>
        </p:nvSpPr>
        <p:spPr>
          <a:xfrm>
            <a:off x="342805" y="16766"/>
            <a:ext cx="29338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Atualizado até o Decreto nº 5.326-R, de 08/03/2023.</a:t>
            </a:r>
            <a:endParaRPr lang="pt-BR" sz="1000" dirty="0"/>
          </a:p>
        </p:txBody>
      </p:sp>
      <p:sp>
        <p:nvSpPr>
          <p:cNvPr id="60" name="Retângulo de cantos arredondados 7">
            <a:hlinkClick r:id="rId3" action="ppaction://hlinksldjump"/>
          </p:cNvPr>
          <p:cNvSpPr/>
          <p:nvPr/>
        </p:nvSpPr>
        <p:spPr>
          <a:xfrm>
            <a:off x="7380312" y="548680"/>
            <a:ext cx="1512000" cy="756000"/>
          </a:xfrm>
          <a:prstGeom prst="roundRect">
            <a:avLst/>
          </a:prstGeom>
          <a:solidFill>
            <a:srgbClr val="FFEB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COGET</a:t>
            </a:r>
            <a:r>
              <a:rPr lang="pt-BR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defRPr sz="1000"/>
            </a:pPr>
            <a:r>
              <a:rPr lang="pt-BR" sz="1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Conselho de Gestão do Tesouro Estadual</a:t>
            </a:r>
            <a:endParaRPr lang="pt-BR" sz="1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Retângulo de cantos arredondados 21">
            <a:hlinkClick r:id="rId17" action="ppaction://hlinksldjump"/>
          </p:cNvPr>
          <p:cNvSpPr/>
          <p:nvPr/>
        </p:nvSpPr>
        <p:spPr>
          <a:xfrm>
            <a:off x="378458" y="4618439"/>
            <a:ext cx="540000" cy="396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defRPr sz="1000"/>
            </a:pPr>
            <a:r>
              <a:rPr lang="pt-BR" sz="800" b="1" dirty="0">
                <a:solidFill>
                  <a:schemeClr val="tx1"/>
                </a:solidFill>
              </a:rPr>
              <a:t>* </a:t>
            </a:r>
            <a:r>
              <a:rPr lang="pt-BR" sz="800" b="1" dirty="0" err="1">
                <a:solidFill>
                  <a:schemeClr val="tx1"/>
                </a:solidFill>
              </a:rPr>
              <a:t>GERAG</a:t>
            </a:r>
            <a:endParaRPr lang="pt-BR" sz="800" b="1" dirty="0">
              <a:solidFill>
                <a:schemeClr val="tx1"/>
              </a:solidFill>
            </a:endParaRPr>
          </a:p>
        </p:txBody>
      </p:sp>
      <p:sp>
        <p:nvSpPr>
          <p:cNvPr id="66" name="Retângulo de cantos arredondados 21">
            <a:hlinkClick r:id="rId18" action="ppaction://hlinksldjump"/>
          </p:cNvPr>
          <p:cNvSpPr/>
          <p:nvPr/>
        </p:nvSpPr>
        <p:spPr>
          <a:xfrm>
            <a:off x="953157" y="4615690"/>
            <a:ext cx="540000" cy="396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defRPr sz="1000"/>
            </a:pPr>
            <a:r>
              <a:rPr lang="pt-BR" sz="800" b="1" dirty="0" smtClean="0">
                <a:solidFill>
                  <a:schemeClr val="tx1"/>
                </a:solidFill>
              </a:rPr>
              <a:t>* </a:t>
            </a:r>
            <a:r>
              <a:rPr lang="pt-BR" sz="800" b="1" dirty="0" err="1">
                <a:solidFill>
                  <a:schemeClr val="tx1"/>
                </a:solidFill>
              </a:rPr>
              <a:t>GEATE</a:t>
            </a:r>
            <a:endParaRPr lang="pt-BR" sz="800" b="1" dirty="0">
              <a:solidFill>
                <a:schemeClr val="tx1"/>
              </a:solidFill>
            </a:endParaRPr>
          </a:p>
        </p:txBody>
      </p:sp>
      <p:cxnSp>
        <p:nvCxnSpPr>
          <p:cNvPr id="72" name="Conector angulado 107"/>
          <p:cNvCxnSpPr>
            <a:stCxn id="5" idx="2"/>
            <a:endCxn id="64" idx="0"/>
          </p:cNvCxnSpPr>
          <p:nvPr/>
        </p:nvCxnSpPr>
        <p:spPr>
          <a:xfrm rot="5400000">
            <a:off x="710314" y="702848"/>
            <a:ext cx="3853735" cy="3977446"/>
          </a:xfrm>
          <a:prstGeom prst="bentConnector3">
            <a:avLst>
              <a:gd name="adj1" fmla="val 56881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angulado 107"/>
          <p:cNvCxnSpPr>
            <a:stCxn id="5" idx="2"/>
            <a:endCxn id="66" idx="0"/>
          </p:cNvCxnSpPr>
          <p:nvPr/>
        </p:nvCxnSpPr>
        <p:spPr>
          <a:xfrm rot="5400000">
            <a:off x="999038" y="988824"/>
            <a:ext cx="3850986" cy="3402747"/>
          </a:xfrm>
          <a:prstGeom prst="bentConnector3">
            <a:avLst>
              <a:gd name="adj1" fmla="val 56886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>
            <a:hlinkClick r:id="rId2" action="ppaction://hlinksldjump"/>
          </p:cNvPr>
          <p:cNvSpPr/>
          <p:nvPr/>
        </p:nvSpPr>
        <p:spPr>
          <a:xfrm>
            <a:off x="107504" y="116632"/>
            <a:ext cx="8928992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11" name="Retângulo de cantos arredondados 10">
            <a:hlinkClick r:id="rId2" action="ppaction://hlinksldjump"/>
          </p:cNvPr>
          <p:cNvSpPr/>
          <p:nvPr/>
        </p:nvSpPr>
        <p:spPr>
          <a:xfrm>
            <a:off x="3707904" y="1844824"/>
            <a:ext cx="1800000" cy="864096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 smtClean="0">
                <a:solidFill>
                  <a:schemeClr val="tx1"/>
                </a:solidFill>
              </a:rPr>
              <a:t>GECOG</a:t>
            </a:r>
          </a:p>
          <a:p>
            <a:pPr algn="ctr">
              <a:defRPr sz="1000"/>
            </a:pPr>
            <a:r>
              <a:rPr lang="pt-BR" sz="1000" dirty="0" smtClean="0">
                <a:solidFill>
                  <a:schemeClr val="tx1"/>
                </a:solidFill>
              </a:rPr>
              <a:t>Gerência de Contabilidade Geral do Estado</a:t>
            </a:r>
            <a:endParaRPr lang="pt-BR" sz="1000" dirty="0">
              <a:solidFill>
                <a:schemeClr val="tx1"/>
              </a:solidFill>
            </a:endParaRPr>
          </a:p>
        </p:txBody>
      </p:sp>
      <p:sp>
        <p:nvSpPr>
          <p:cNvPr id="12" name="Retângulo de cantos arredondados 11">
            <a:hlinkClick r:id="rId2" action="ppaction://hlinksldjump"/>
          </p:cNvPr>
          <p:cNvSpPr/>
          <p:nvPr/>
        </p:nvSpPr>
        <p:spPr>
          <a:xfrm>
            <a:off x="5544288" y="3419804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</a:rPr>
              <a:t>SUNOP</a:t>
            </a:r>
          </a:p>
          <a:p>
            <a:pPr algn="ctr"/>
            <a:r>
              <a:rPr lang="pt-BR" sz="1000" dirty="0" smtClean="0">
                <a:solidFill>
                  <a:schemeClr val="tx1"/>
                </a:solidFill>
              </a:rPr>
              <a:t>Subgerência de Normas, Procedimentos e Orientação Contábil</a:t>
            </a:r>
            <a:endParaRPr lang="pt-BR" sz="1000" dirty="0">
              <a:solidFill>
                <a:schemeClr val="tx1"/>
              </a:solidFill>
            </a:endParaRPr>
          </a:p>
        </p:txBody>
      </p:sp>
      <p:sp>
        <p:nvSpPr>
          <p:cNvPr id="13" name="Retângulo de cantos arredondados 12">
            <a:hlinkClick r:id="rId2" action="ppaction://hlinksldjump"/>
          </p:cNvPr>
          <p:cNvSpPr/>
          <p:nvPr/>
        </p:nvSpPr>
        <p:spPr>
          <a:xfrm>
            <a:off x="359712" y="3419804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</a:rPr>
              <a:t>SUFIC</a:t>
            </a:r>
            <a:endParaRPr lang="pt-BR" sz="1000" b="1" dirty="0">
              <a:solidFill>
                <a:schemeClr val="tx1"/>
              </a:solidFill>
            </a:endParaRP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</a:t>
            </a:r>
            <a:r>
              <a:rPr lang="pt-BR" sz="1000" dirty="0" smtClean="0">
                <a:solidFill>
                  <a:schemeClr val="tx1"/>
                </a:solidFill>
              </a:rPr>
              <a:t>de Informações Fiscais do Estado</a:t>
            </a:r>
            <a:endParaRPr lang="pt-BR" sz="1000" dirty="0">
              <a:solidFill>
                <a:schemeClr val="tx1"/>
              </a:solidFill>
            </a:endParaRPr>
          </a:p>
        </p:txBody>
      </p:sp>
      <p:cxnSp>
        <p:nvCxnSpPr>
          <p:cNvPr id="14" name="Conector angulado 13"/>
          <p:cNvCxnSpPr>
            <a:stCxn id="11" idx="2"/>
            <a:endCxn id="12" idx="0"/>
          </p:cNvCxnSpPr>
          <p:nvPr/>
        </p:nvCxnSpPr>
        <p:spPr>
          <a:xfrm rot="16200000" flipH="1">
            <a:off x="5125654" y="2191170"/>
            <a:ext cx="710884" cy="174638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angulado 14"/>
          <p:cNvCxnSpPr>
            <a:stCxn id="11" idx="2"/>
            <a:endCxn id="13" idx="0"/>
          </p:cNvCxnSpPr>
          <p:nvPr/>
        </p:nvCxnSpPr>
        <p:spPr>
          <a:xfrm rot="5400000">
            <a:off x="2533366" y="1345266"/>
            <a:ext cx="710884" cy="3438192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 de cantos arredondados 15">
            <a:hlinkClick r:id="rId2" action="ppaction://hlinksldjump"/>
          </p:cNvPr>
          <p:cNvSpPr/>
          <p:nvPr/>
        </p:nvSpPr>
        <p:spPr>
          <a:xfrm>
            <a:off x="3816096" y="3419805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 err="1" smtClean="0">
                <a:solidFill>
                  <a:schemeClr val="tx1"/>
                </a:solidFill>
              </a:rPr>
              <a:t>SUGOV</a:t>
            </a:r>
            <a:endParaRPr lang="pt-BR" sz="1000" b="1" dirty="0" smtClean="0">
              <a:solidFill>
                <a:schemeClr val="tx1"/>
              </a:solidFill>
            </a:endParaRPr>
          </a:p>
          <a:p>
            <a:pPr algn="ctr"/>
            <a:r>
              <a:rPr lang="pt-BR" sz="1000" dirty="0" err="1" smtClean="0">
                <a:solidFill>
                  <a:schemeClr val="tx1"/>
                </a:solidFill>
              </a:rPr>
              <a:t>Subgerência</a:t>
            </a:r>
            <a:r>
              <a:rPr lang="pt-BR" sz="1000" dirty="0" smtClean="0">
                <a:solidFill>
                  <a:schemeClr val="tx1"/>
                </a:solidFill>
              </a:rPr>
              <a:t> de Contas do Governo</a:t>
            </a:r>
            <a:endParaRPr lang="pt-BR" sz="1000" dirty="0">
              <a:solidFill>
                <a:schemeClr val="tx1"/>
              </a:solidFill>
            </a:endParaRPr>
          </a:p>
        </p:txBody>
      </p:sp>
      <p:cxnSp>
        <p:nvCxnSpPr>
          <p:cNvPr id="17" name="Conector angulado 16"/>
          <p:cNvCxnSpPr>
            <a:stCxn id="11" idx="2"/>
            <a:endCxn id="16" idx="0"/>
          </p:cNvCxnSpPr>
          <p:nvPr/>
        </p:nvCxnSpPr>
        <p:spPr>
          <a:xfrm rot="16200000" flipH="1">
            <a:off x="4261558" y="3055266"/>
            <a:ext cx="710885" cy="1819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ângulo de cantos arredondados 17">
            <a:hlinkClick r:id="rId2" action="ppaction://hlinksldjump"/>
          </p:cNvPr>
          <p:cNvSpPr/>
          <p:nvPr/>
        </p:nvSpPr>
        <p:spPr>
          <a:xfrm>
            <a:off x="2087904" y="3419804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</a:rPr>
              <a:t>SUMOC</a:t>
            </a:r>
            <a:endParaRPr lang="pt-BR" sz="1000" b="1" dirty="0">
              <a:solidFill>
                <a:schemeClr val="tx1"/>
              </a:solidFill>
            </a:endParaRP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</a:t>
            </a:r>
            <a:r>
              <a:rPr lang="pt-BR" sz="1000" dirty="0" smtClean="0">
                <a:solidFill>
                  <a:schemeClr val="tx1"/>
                </a:solidFill>
              </a:rPr>
              <a:t>de Análise e Monitoramento Contábil</a:t>
            </a:r>
            <a:endParaRPr lang="pt-BR" sz="1000" dirty="0">
              <a:solidFill>
                <a:schemeClr val="tx1"/>
              </a:solidFill>
            </a:endParaRPr>
          </a:p>
        </p:txBody>
      </p:sp>
      <p:cxnSp>
        <p:nvCxnSpPr>
          <p:cNvPr id="19" name="Conector angulado 18"/>
          <p:cNvCxnSpPr>
            <a:stCxn id="11" idx="2"/>
            <a:endCxn id="18" idx="0"/>
          </p:cNvCxnSpPr>
          <p:nvPr/>
        </p:nvCxnSpPr>
        <p:spPr>
          <a:xfrm rot="5400000">
            <a:off x="3397462" y="2209362"/>
            <a:ext cx="710884" cy="1710000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ângulo de cantos arredondados 19">
            <a:hlinkClick r:id="rId3" action="ppaction://hlinksldjump"/>
          </p:cNvPr>
          <p:cNvSpPr/>
          <p:nvPr/>
        </p:nvSpPr>
        <p:spPr>
          <a:xfrm>
            <a:off x="7524328" y="638132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 smtClean="0"/>
              <a:t>Voltar</a:t>
            </a:r>
            <a:endParaRPr lang="pt-BR" sz="800" dirty="0"/>
          </a:p>
        </p:txBody>
      </p:sp>
      <p:sp>
        <p:nvSpPr>
          <p:cNvPr id="21" name="Retângulo de cantos arredondados 11">
            <a:hlinkClick r:id="rId2" action="ppaction://hlinksldjump"/>
          </p:cNvPr>
          <p:cNvSpPr/>
          <p:nvPr/>
        </p:nvSpPr>
        <p:spPr>
          <a:xfrm>
            <a:off x="7272480" y="3419804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 err="1" smtClean="0">
                <a:solidFill>
                  <a:schemeClr val="tx1"/>
                </a:solidFill>
              </a:rPr>
              <a:t>SUCAC</a:t>
            </a:r>
            <a:endParaRPr lang="pt-BR" sz="1000" b="1" dirty="0" smtClean="0">
              <a:solidFill>
                <a:schemeClr val="tx1"/>
              </a:solidFill>
            </a:endParaRPr>
          </a:p>
          <a:p>
            <a:pPr algn="ctr"/>
            <a:r>
              <a:rPr lang="pt-BR" sz="1000" dirty="0" smtClean="0">
                <a:solidFill>
                  <a:schemeClr val="tx1"/>
                </a:solidFill>
              </a:rPr>
              <a:t>Subgerência de Controle e Análise de Custos do Estado</a:t>
            </a:r>
            <a:endParaRPr lang="pt-BR" sz="1000" dirty="0">
              <a:solidFill>
                <a:schemeClr val="tx1"/>
              </a:solidFill>
            </a:endParaRPr>
          </a:p>
        </p:txBody>
      </p:sp>
      <p:cxnSp>
        <p:nvCxnSpPr>
          <p:cNvPr id="23" name="Conector angulado 13"/>
          <p:cNvCxnSpPr>
            <a:stCxn id="11" idx="2"/>
            <a:endCxn id="21" idx="0"/>
          </p:cNvCxnSpPr>
          <p:nvPr/>
        </p:nvCxnSpPr>
        <p:spPr>
          <a:xfrm rot="16200000" flipH="1">
            <a:off x="5989750" y="1327074"/>
            <a:ext cx="710884" cy="347457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081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>
            <a:hlinkClick r:id="rId2" action="ppaction://hlinksldjump"/>
          </p:cNvPr>
          <p:cNvSpPr/>
          <p:nvPr/>
        </p:nvSpPr>
        <p:spPr>
          <a:xfrm>
            <a:off x="107504" y="116632"/>
            <a:ext cx="8928992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3" name="Retângulo de cantos arredondados 2">
            <a:hlinkClick r:id="rId2" action="ppaction://hlinksldjump"/>
          </p:cNvPr>
          <p:cNvSpPr/>
          <p:nvPr/>
        </p:nvSpPr>
        <p:spPr>
          <a:xfrm>
            <a:off x="3672080" y="1916832"/>
            <a:ext cx="1800000" cy="864096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 smtClean="0">
                <a:solidFill>
                  <a:schemeClr val="tx1"/>
                </a:solidFill>
              </a:rPr>
              <a:t>GEFIN</a:t>
            </a:r>
          </a:p>
          <a:p>
            <a:pPr algn="ctr">
              <a:defRPr sz="1000"/>
            </a:pPr>
            <a:r>
              <a:rPr lang="pt-BR" sz="1000" dirty="0" smtClean="0">
                <a:solidFill>
                  <a:schemeClr val="tx1"/>
                </a:solidFill>
              </a:rPr>
              <a:t>Gerência </a:t>
            </a:r>
            <a:r>
              <a:rPr lang="pt-BR" sz="1000" dirty="0">
                <a:solidFill>
                  <a:schemeClr val="tx1"/>
                </a:solidFill>
              </a:rPr>
              <a:t>de Finanças</a:t>
            </a:r>
          </a:p>
        </p:txBody>
      </p:sp>
      <p:sp>
        <p:nvSpPr>
          <p:cNvPr id="4" name="Retângulo de cantos arredondados 3">
            <a:hlinkClick r:id="rId2" action="ppaction://hlinksldjump"/>
          </p:cNvPr>
          <p:cNvSpPr/>
          <p:nvPr/>
        </p:nvSpPr>
        <p:spPr>
          <a:xfrm>
            <a:off x="3780092" y="3428044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</a:rPr>
              <a:t>SUPEF</a:t>
            </a:r>
            <a:endParaRPr lang="pt-BR" sz="1000" b="1" dirty="0">
              <a:solidFill>
                <a:schemeClr val="tx1"/>
              </a:solidFill>
            </a:endParaRPr>
          </a:p>
          <a:p>
            <a:pPr algn="ctr"/>
            <a:r>
              <a:rPr lang="pt-BR" sz="1000" dirty="0" smtClean="0">
                <a:solidFill>
                  <a:schemeClr val="tx1"/>
                </a:solidFill>
              </a:rPr>
              <a:t>Subgerência </a:t>
            </a:r>
            <a:r>
              <a:rPr lang="pt-BR" sz="1000" dirty="0">
                <a:solidFill>
                  <a:schemeClr val="tx1"/>
                </a:solidFill>
              </a:rPr>
              <a:t>de </a:t>
            </a:r>
            <a:r>
              <a:rPr lang="pt-BR" sz="1000" dirty="0" smtClean="0">
                <a:solidFill>
                  <a:schemeClr val="tx1"/>
                </a:solidFill>
              </a:rPr>
              <a:t>Programação e Execução Financeira</a:t>
            </a:r>
            <a:endParaRPr lang="pt-BR" sz="1000" dirty="0">
              <a:solidFill>
                <a:schemeClr val="tx1"/>
              </a:solidFill>
            </a:endParaRPr>
          </a:p>
        </p:txBody>
      </p:sp>
      <p:cxnSp>
        <p:nvCxnSpPr>
          <p:cNvPr id="6" name="Conector angulado 5"/>
          <p:cNvCxnSpPr>
            <a:stCxn id="3" idx="2"/>
            <a:endCxn id="4" idx="0"/>
          </p:cNvCxnSpPr>
          <p:nvPr/>
        </p:nvCxnSpPr>
        <p:spPr>
          <a:xfrm rot="16200000" flipH="1">
            <a:off x="4257528" y="3095480"/>
            <a:ext cx="647116" cy="1801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de cantos arredondados 9">
            <a:hlinkClick r:id="rId3" action="ppaction://hlinksldjump"/>
          </p:cNvPr>
          <p:cNvSpPr/>
          <p:nvPr/>
        </p:nvSpPr>
        <p:spPr>
          <a:xfrm>
            <a:off x="7524328" y="638132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 smtClean="0"/>
              <a:t>Voltar</a:t>
            </a:r>
            <a:endParaRPr lang="pt-BR" sz="800" dirty="0"/>
          </a:p>
        </p:txBody>
      </p:sp>
      <p:sp>
        <p:nvSpPr>
          <p:cNvPr id="11" name="Retângulo de cantos arredondados 10">
            <a:hlinkClick r:id="rId2" action="ppaction://hlinksldjump"/>
          </p:cNvPr>
          <p:cNvSpPr/>
          <p:nvPr/>
        </p:nvSpPr>
        <p:spPr>
          <a:xfrm>
            <a:off x="5616296" y="3428044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</a:rPr>
              <a:t>SUCOG</a:t>
            </a:r>
          </a:p>
          <a:p>
            <a:pPr algn="ctr"/>
            <a:r>
              <a:rPr lang="pt-BR" sz="1000" dirty="0" smtClean="0">
                <a:solidFill>
                  <a:schemeClr val="tx1"/>
                </a:solidFill>
              </a:rPr>
              <a:t>Subgerência </a:t>
            </a:r>
            <a:r>
              <a:rPr lang="pt-BR" sz="1000" dirty="0">
                <a:solidFill>
                  <a:schemeClr val="tx1"/>
                </a:solidFill>
              </a:rPr>
              <a:t>de </a:t>
            </a:r>
            <a:r>
              <a:rPr lang="pt-BR" sz="1000" dirty="0" smtClean="0">
                <a:solidFill>
                  <a:schemeClr val="tx1"/>
                </a:solidFill>
              </a:rPr>
              <a:t>Avaliação e Controle do Gasto</a:t>
            </a:r>
            <a:endParaRPr lang="pt-BR" sz="1000" dirty="0">
              <a:solidFill>
                <a:schemeClr val="tx1"/>
              </a:solidFill>
            </a:endParaRPr>
          </a:p>
        </p:txBody>
      </p:sp>
      <p:cxnSp>
        <p:nvCxnSpPr>
          <p:cNvPr id="12" name="Conector angulado 11"/>
          <p:cNvCxnSpPr>
            <a:stCxn id="3" idx="2"/>
            <a:endCxn id="11" idx="0"/>
          </p:cNvCxnSpPr>
          <p:nvPr/>
        </p:nvCxnSpPr>
        <p:spPr>
          <a:xfrm rot="16200000" flipH="1">
            <a:off x="5175630" y="2177378"/>
            <a:ext cx="647116" cy="185421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de cantos arredondados 3">
            <a:hlinkClick r:id="rId2" action="ppaction://hlinksldjump"/>
          </p:cNvPr>
          <p:cNvSpPr/>
          <p:nvPr/>
        </p:nvSpPr>
        <p:spPr>
          <a:xfrm>
            <a:off x="1943888" y="3428044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</a:rPr>
              <a:t>SUGEF</a:t>
            </a:r>
            <a:endParaRPr lang="pt-BR" sz="1000" b="1" dirty="0">
              <a:solidFill>
                <a:schemeClr val="tx1"/>
              </a:solidFill>
            </a:endParaRPr>
          </a:p>
          <a:p>
            <a:pPr algn="ctr"/>
            <a:r>
              <a:rPr lang="pt-BR" sz="1000" dirty="0" smtClean="0">
                <a:solidFill>
                  <a:schemeClr val="tx1"/>
                </a:solidFill>
              </a:rPr>
              <a:t>Subgerência </a:t>
            </a:r>
            <a:r>
              <a:rPr lang="pt-BR" sz="1000" dirty="0">
                <a:solidFill>
                  <a:schemeClr val="tx1"/>
                </a:solidFill>
              </a:rPr>
              <a:t>de </a:t>
            </a:r>
            <a:r>
              <a:rPr lang="pt-BR" sz="1000" dirty="0" smtClean="0">
                <a:solidFill>
                  <a:schemeClr val="tx1"/>
                </a:solidFill>
              </a:rPr>
              <a:t>Gestão do Fundo Soberano</a:t>
            </a:r>
            <a:endParaRPr lang="pt-BR" sz="1000" dirty="0">
              <a:solidFill>
                <a:schemeClr val="tx1"/>
              </a:solidFill>
            </a:endParaRPr>
          </a:p>
        </p:txBody>
      </p:sp>
      <p:cxnSp>
        <p:nvCxnSpPr>
          <p:cNvPr id="13" name="Conector angulado 5"/>
          <p:cNvCxnSpPr>
            <a:stCxn id="3" idx="2"/>
            <a:endCxn id="9" idx="0"/>
          </p:cNvCxnSpPr>
          <p:nvPr/>
        </p:nvCxnSpPr>
        <p:spPr>
          <a:xfrm rot="5400000">
            <a:off x="3339426" y="2195390"/>
            <a:ext cx="647116" cy="181819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40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de cantos arredondados 7">
            <a:hlinkClick r:id="rId2" action="ppaction://hlinksldjump"/>
          </p:cNvPr>
          <p:cNvSpPr/>
          <p:nvPr/>
        </p:nvSpPr>
        <p:spPr>
          <a:xfrm>
            <a:off x="107504" y="116632"/>
            <a:ext cx="8928992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3" name="Retângulo de cantos arredondados 2">
            <a:hlinkClick r:id="rId3" action="ppaction://hlinksldjump"/>
          </p:cNvPr>
          <p:cNvSpPr/>
          <p:nvPr/>
        </p:nvSpPr>
        <p:spPr>
          <a:xfrm>
            <a:off x="3745060" y="2142000"/>
            <a:ext cx="1800000" cy="864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 err="1" smtClean="0">
                <a:solidFill>
                  <a:schemeClr val="tx1"/>
                </a:solidFill>
              </a:rPr>
              <a:t>GEREC</a:t>
            </a:r>
            <a:endParaRPr lang="pt-BR" sz="1000" b="1" dirty="0" smtClean="0">
              <a:solidFill>
                <a:schemeClr val="tx1"/>
              </a:solidFill>
            </a:endParaRPr>
          </a:p>
          <a:p>
            <a:pPr algn="ctr">
              <a:defRPr sz="1000"/>
            </a:pPr>
            <a:r>
              <a:rPr lang="pt-BR" sz="1000" dirty="0" smtClean="0">
                <a:solidFill>
                  <a:schemeClr val="tx1"/>
                </a:solidFill>
              </a:rPr>
              <a:t>Gerência de Encargos Gerais</a:t>
            </a:r>
            <a:endParaRPr lang="pt-BR" sz="1000" dirty="0">
              <a:solidFill>
                <a:schemeClr val="tx1"/>
              </a:solidFill>
            </a:endParaRPr>
          </a:p>
        </p:txBody>
      </p:sp>
      <p:sp>
        <p:nvSpPr>
          <p:cNvPr id="9" name="Retângulo de cantos arredondados 8">
            <a:hlinkClick r:id="rId4" action="ppaction://hlinksldjump"/>
          </p:cNvPr>
          <p:cNvSpPr/>
          <p:nvPr/>
        </p:nvSpPr>
        <p:spPr>
          <a:xfrm>
            <a:off x="7524328" y="638132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 smtClean="0"/>
              <a:t>Voltar</a:t>
            </a:r>
            <a:endParaRPr lang="pt-BR" sz="800" dirty="0"/>
          </a:p>
        </p:txBody>
      </p:sp>
      <p:sp>
        <p:nvSpPr>
          <p:cNvPr id="7" name="Retângulo de cantos arredondados 6">
            <a:hlinkClick r:id="rId5" action="ppaction://hlinksldjump"/>
          </p:cNvPr>
          <p:cNvSpPr/>
          <p:nvPr/>
        </p:nvSpPr>
        <p:spPr>
          <a:xfrm>
            <a:off x="3835060" y="3717032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</a:rPr>
              <a:t>SUENG</a:t>
            </a:r>
          </a:p>
          <a:p>
            <a:pPr algn="ctr"/>
            <a:r>
              <a:rPr lang="pt-BR" sz="1000" dirty="0" smtClean="0">
                <a:solidFill>
                  <a:schemeClr val="tx1"/>
                </a:solidFill>
              </a:rPr>
              <a:t>Subgerência </a:t>
            </a:r>
            <a:r>
              <a:rPr lang="pt-BR" sz="1000" dirty="0">
                <a:solidFill>
                  <a:schemeClr val="tx1"/>
                </a:solidFill>
              </a:rPr>
              <a:t>de Encargos </a:t>
            </a:r>
            <a:r>
              <a:rPr lang="pt-BR" sz="1000" dirty="0" smtClean="0">
                <a:solidFill>
                  <a:schemeClr val="tx1"/>
                </a:solidFill>
              </a:rPr>
              <a:t>Gerais do Estado</a:t>
            </a:r>
            <a:endParaRPr lang="pt-BR" sz="1000" dirty="0">
              <a:solidFill>
                <a:schemeClr val="tx1"/>
              </a:solidFill>
            </a:endParaRPr>
          </a:p>
        </p:txBody>
      </p:sp>
      <p:cxnSp>
        <p:nvCxnSpPr>
          <p:cNvPr id="15" name="Conector reto 14"/>
          <p:cNvCxnSpPr>
            <a:stCxn id="3" idx="2"/>
            <a:endCxn id="7" idx="0"/>
          </p:cNvCxnSpPr>
          <p:nvPr/>
        </p:nvCxnSpPr>
        <p:spPr>
          <a:xfrm>
            <a:off x="4645060" y="3006000"/>
            <a:ext cx="0" cy="711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492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de cantos arredondados 7">
            <a:hlinkClick r:id="rId2" action="ppaction://hlinksldjump"/>
          </p:cNvPr>
          <p:cNvSpPr/>
          <p:nvPr/>
        </p:nvSpPr>
        <p:spPr>
          <a:xfrm>
            <a:off x="117029" y="116632"/>
            <a:ext cx="8928992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3" name="Retângulo de cantos arredondados 2">
            <a:hlinkClick r:id="rId2" action="ppaction://hlinksldjump"/>
          </p:cNvPr>
          <p:cNvSpPr/>
          <p:nvPr/>
        </p:nvSpPr>
        <p:spPr>
          <a:xfrm>
            <a:off x="3745822" y="2060848"/>
            <a:ext cx="1800000" cy="864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 err="1" smtClean="0">
                <a:solidFill>
                  <a:schemeClr val="tx1"/>
                </a:solidFill>
              </a:rPr>
              <a:t>GEPRO</a:t>
            </a:r>
            <a:endParaRPr lang="pt-BR" sz="1000" b="1" dirty="0" smtClean="0">
              <a:solidFill>
                <a:schemeClr val="tx1"/>
              </a:solidFill>
            </a:endParaRPr>
          </a:p>
          <a:p>
            <a:pPr algn="ctr">
              <a:defRPr sz="1000"/>
            </a:pPr>
            <a:r>
              <a:rPr lang="pt-BR" sz="1000" dirty="0" smtClean="0">
                <a:solidFill>
                  <a:schemeClr val="tx1"/>
                </a:solidFill>
              </a:rPr>
              <a:t>Gerência Estratégica de Projetos</a:t>
            </a:r>
            <a:endParaRPr lang="pt-BR" sz="1000" dirty="0">
              <a:solidFill>
                <a:schemeClr val="tx1"/>
              </a:solidFill>
            </a:endParaRPr>
          </a:p>
        </p:txBody>
      </p:sp>
      <p:sp>
        <p:nvSpPr>
          <p:cNvPr id="9" name="Retângulo de cantos arredondados 8">
            <a:hlinkClick r:id="rId3" action="ppaction://hlinksldjump"/>
          </p:cNvPr>
          <p:cNvSpPr/>
          <p:nvPr/>
        </p:nvSpPr>
        <p:spPr>
          <a:xfrm>
            <a:off x="7524328" y="638132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 smtClean="0"/>
              <a:t>Voltar</a:t>
            </a:r>
            <a:endParaRPr lang="pt-BR" sz="800" dirty="0"/>
          </a:p>
        </p:txBody>
      </p:sp>
      <p:sp>
        <p:nvSpPr>
          <p:cNvPr id="7" name="Retângulo de cantos arredondados 6">
            <a:hlinkClick r:id="rId2" action="ppaction://hlinksldjump"/>
          </p:cNvPr>
          <p:cNvSpPr/>
          <p:nvPr/>
        </p:nvSpPr>
        <p:spPr>
          <a:xfrm>
            <a:off x="3837062" y="3432380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</a:rPr>
              <a:t>SUPRO</a:t>
            </a:r>
          </a:p>
          <a:p>
            <a:pPr algn="ctr"/>
            <a:r>
              <a:rPr lang="pt-BR" sz="1000" dirty="0" smtClean="0">
                <a:solidFill>
                  <a:schemeClr val="tx1"/>
                </a:solidFill>
              </a:rPr>
              <a:t>Subgerência </a:t>
            </a:r>
            <a:r>
              <a:rPr lang="pt-BR" sz="1000" dirty="0">
                <a:solidFill>
                  <a:schemeClr val="tx1"/>
                </a:solidFill>
              </a:rPr>
              <a:t>de </a:t>
            </a:r>
            <a:r>
              <a:rPr lang="pt-BR" sz="1000" dirty="0" smtClean="0">
                <a:solidFill>
                  <a:schemeClr val="tx1"/>
                </a:solidFill>
              </a:rPr>
              <a:t>Projetos</a:t>
            </a:r>
            <a:endParaRPr lang="pt-BR" sz="1000" dirty="0">
              <a:solidFill>
                <a:schemeClr val="tx1"/>
              </a:solidFill>
            </a:endParaRPr>
          </a:p>
        </p:txBody>
      </p:sp>
      <p:cxnSp>
        <p:nvCxnSpPr>
          <p:cNvPr id="11" name="Conector angulado 10"/>
          <p:cNvCxnSpPr>
            <a:stCxn id="3" idx="2"/>
            <a:endCxn id="7" idx="0"/>
          </p:cNvCxnSpPr>
          <p:nvPr/>
        </p:nvCxnSpPr>
        <p:spPr>
          <a:xfrm rot="16200000" flipH="1">
            <a:off x="4392676" y="3177994"/>
            <a:ext cx="507532" cy="124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95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de cantos arredondados 7">
            <a:hlinkClick r:id="rId2" action="ppaction://hlinksldjump"/>
          </p:cNvPr>
          <p:cNvSpPr/>
          <p:nvPr/>
        </p:nvSpPr>
        <p:spPr>
          <a:xfrm>
            <a:off x="117029" y="116632"/>
            <a:ext cx="8928992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3" name="Retângulo de cantos arredondados 2">
            <a:hlinkClick r:id="rId2" action="ppaction://hlinksldjump"/>
          </p:cNvPr>
          <p:cNvSpPr/>
          <p:nvPr/>
        </p:nvSpPr>
        <p:spPr>
          <a:xfrm>
            <a:off x="3745822" y="2060848"/>
            <a:ext cx="1800000" cy="864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 err="1" smtClean="0">
                <a:solidFill>
                  <a:schemeClr val="tx1"/>
                </a:solidFill>
              </a:rPr>
              <a:t>GERAG</a:t>
            </a:r>
            <a:endParaRPr lang="pt-BR" sz="1000" b="1" dirty="0" smtClean="0">
              <a:solidFill>
                <a:schemeClr val="tx1"/>
              </a:solidFill>
            </a:endParaRPr>
          </a:p>
          <a:p>
            <a:pPr algn="ctr">
              <a:defRPr sz="1000"/>
            </a:pPr>
            <a:r>
              <a:rPr lang="pt-BR" sz="1000" dirty="0" smtClean="0">
                <a:solidFill>
                  <a:schemeClr val="tx1"/>
                </a:solidFill>
              </a:rPr>
              <a:t>Gerência de Apoio ao Gabinete</a:t>
            </a:r>
            <a:endParaRPr lang="pt-BR" sz="1000" dirty="0">
              <a:solidFill>
                <a:schemeClr val="tx1"/>
              </a:solidFill>
            </a:endParaRPr>
          </a:p>
        </p:txBody>
      </p:sp>
      <p:sp>
        <p:nvSpPr>
          <p:cNvPr id="9" name="Retângulo de cantos arredondados 8">
            <a:hlinkClick r:id="rId3" action="ppaction://hlinksldjump"/>
          </p:cNvPr>
          <p:cNvSpPr/>
          <p:nvPr/>
        </p:nvSpPr>
        <p:spPr>
          <a:xfrm>
            <a:off x="7524328" y="638132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 smtClean="0"/>
              <a:t>Voltar</a:t>
            </a:r>
            <a:endParaRPr lang="pt-BR" sz="800" dirty="0"/>
          </a:p>
        </p:txBody>
      </p:sp>
    </p:spTree>
    <p:extLst>
      <p:ext uri="{BB962C8B-B14F-4D97-AF65-F5344CB8AC3E}">
        <p14:creationId xmlns:p14="http://schemas.microsoft.com/office/powerpoint/2010/main" val="113111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de cantos arredondados 7">
            <a:hlinkClick r:id="rId2" action="ppaction://hlinksldjump"/>
          </p:cNvPr>
          <p:cNvSpPr/>
          <p:nvPr/>
        </p:nvSpPr>
        <p:spPr>
          <a:xfrm>
            <a:off x="117029" y="116632"/>
            <a:ext cx="8928992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3" name="Retângulo de cantos arredondados 2">
            <a:hlinkClick r:id="rId2" action="ppaction://hlinksldjump"/>
          </p:cNvPr>
          <p:cNvSpPr/>
          <p:nvPr/>
        </p:nvSpPr>
        <p:spPr>
          <a:xfrm>
            <a:off x="3745822" y="2060848"/>
            <a:ext cx="1800000" cy="864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 err="1" smtClean="0">
                <a:solidFill>
                  <a:schemeClr val="tx1"/>
                </a:solidFill>
              </a:rPr>
              <a:t>GEATE</a:t>
            </a:r>
            <a:endParaRPr lang="pt-BR" sz="1000" b="1" dirty="0" smtClean="0">
              <a:solidFill>
                <a:schemeClr val="tx1"/>
              </a:solidFill>
            </a:endParaRPr>
          </a:p>
          <a:p>
            <a:pPr algn="ctr">
              <a:defRPr sz="1000"/>
            </a:pPr>
            <a:r>
              <a:rPr lang="pt-BR" sz="1000" dirty="0" smtClean="0">
                <a:solidFill>
                  <a:schemeClr val="tx1"/>
                </a:solidFill>
              </a:rPr>
              <a:t>Gerência de Assuntos Técnicos </a:t>
            </a:r>
            <a:endParaRPr lang="pt-BR" sz="1000" dirty="0">
              <a:solidFill>
                <a:schemeClr val="tx1"/>
              </a:solidFill>
            </a:endParaRPr>
          </a:p>
        </p:txBody>
      </p:sp>
      <p:sp>
        <p:nvSpPr>
          <p:cNvPr id="9" name="Retângulo de cantos arredondados 8">
            <a:hlinkClick r:id="rId3" action="ppaction://hlinksldjump"/>
          </p:cNvPr>
          <p:cNvSpPr/>
          <p:nvPr/>
        </p:nvSpPr>
        <p:spPr>
          <a:xfrm>
            <a:off x="7524328" y="638132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 smtClean="0"/>
              <a:t>Voltar</a:t>
            </a:r>
            <a:endParaRPr lang="pt-BR" sz="800" dirty="0"/>
          </a:p>
        </p:txBody>
      </p:sp>
    </p:spTree>
    <p:extLst>
      <p:ext uri="{BB962C8B-B14F-4D97-AF65-F5344CB8AC3E}">
        <p14:creationId xmlns:p14="http://schemas.microsoft.com/office/powerpoint/2010/main" val="175588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de cantos arredondados 7">
            <a:hlinkClick r:id="rId2" action="ppaction://hlinksldjump"/>
          </p:cNvPr>
          <p:cNvSpPr/>
          <p:nvPr/>
        </p:nvSpPr>
        <p:spPr>
          <a:xfrm>
            <a:off x="117029" y="116632"/>
            <a:ext cx="8928992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3" name="Retângulo de cantos arredondados 2">
            <a:hlinkClick r:id="rId2" action="ppaction://hlinksldjump"/>
          </p:cNvPr>
          <p:cNvSpPr/>
          <p:nvPr/>
        </p:nvSpPr>
        <p:spPr>
          <a:xfrm>
            <a:off x="3745822" y="2060848"/>
            <a:ext cx="1800000" cy="864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 err="1" smtClean="0">
                <a:solidFill>
                  <a:schemeClr val="tx1"/>
                </a:solidFill>
              </a:rPr>
              <a:t>GEINF</a:t>
            </a:r>
            <a:endParaRPr lang="pt-BR" sz="1000" b="1" dirty="0" smtClean="0">
              <a:solidFill>
                <a:schemeClr val="tx1"/>
              </a:solidFill>
            </a:endParaRPr>
          </a:p>
          <a:p>
            <a:pPr algn="ctr">
              <a:defRPr sz="1000"/>
            </a:pPr>
            <a:r>
              <a:rPr lang="pt-BR" sz="1000" dirty="0" smtClean="0">
                <a:solidFill>
                  <a:schemeClr val="tx1"/>
                </a:solidFill>
              </a:rPr>
              <a:t>Gerência de Inteligência Fiscal</a:t>
            </a:r>
            <a:endParaRPr lang="pt-BR" sz="1000" dirty="0">
              <a:solidFill>
                <a:schemeClr val="tx1"/>
              </a:solidFill>
            </a:endParaRPr>
          </a:p>
        </p:txBody>
      </p:sp>
      <p:sp>
        <p:nvSpPr>
          <p:cNvPr id="9" name="Retângulo de cantos arredondados 8">
            <a:hlinkClick r:id="rId3" action="ppaction://hlinksldjump"/>
          </p:cNvPr>
          <p:cNvSpPr/>
          <p:nvPr/>
        </p:nvSpPr>
        <p:spPr>
          <a:xfrm>
            <a:off x="7524328" y="638132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 smtClean="0"/>
              <a:t>Voltar</a:t>
            </a:r>
            <a:endParaRPr lang="pt-BR" sz="800" dirty="0"/>
          </a:p>
        </p:txBody>
      </p:sp>
      <p:sp>
        <p:nvSpPr>
          <p:cNvPr id="5" name="Retângulo de cantos arredondados 3">
            <a:hlinkClick r:id="rId4" action="ppaction://hlinksldjump"/>
          </p:cNvPr>
          <p:cNvSpPr/>
          <p:nvPr/>
        </p:nvSpPr>
        <p:spPr>
          <a:xfrm>
            <a:off x="2591960" y="3557226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 err="1" smtClean="0">
                <a:solidFill>
                  <a:schemeClr val="tx1"/>
                </a:solidFill>
              </a:rPr>
              <a:t>SUINF</a:t>
            </a:r>
            <a:endParaRPr lang="pt-BR" sz="1000" b="1" dirty="0" smtClean="0">
              <a:solidFill>
                <a:schemeClr val="tx1"/>
              </a:solidFill>
            </a:endParaRPr>
          </a:p>
          <a:p>
            <a:pPr algn="ctr"/>
            <a:r>
              <a:rPr lang="pt-BR" sz="1000" dirty="0" err="1" smtClean="0">
                <a:solidFill>
                  <a:schemeClr val="tx1"/>
                </a:solidFill>
              </a:rPr>
              <a:t>Subgerência</a:t>
            </a:r>
            <a:r>
              <a:rPr lang="pt-BR" sz="1000" dirty="0" smtClean="0">
                <a:solidFill>
                  <a:schemeClr val="tx1"/>
                </a:solidFill>
              </a:rPr>
              <a:t> </a:t>
            </a:r>
            <a:r>
              <a:rPr lang="pt-BR" sz="1000" dirty="0" smtClean="0">
                <a:solidFill>
                  <a:schemeClr val="tx1"/>
                </a:solidFill>
              </a:rPr>
              <a:t>de Inteligência </a:t>
            </a:r>
            <a:r>
              <a:rPr lang="pt-BR" sz="1000" dirty="0" smtClean="0">
                <a:solidFill>
                  <a:schemeClr val="tx1"/>
                </a:solidFill>
              </a:rPr>
              <a:t>Fiscal e Investigação</a:t>
            </a:r>
            <a:endParaRPr lang="pt-BR" sz="1000" dirty="0">
              <a:solidFill>
                <a:schemeClr val="tx1"/>
              </a:solidFill>
            </a:endParaRPr>
          </a:p>
        </p:txBody>
      </p:sp>
      <p:cxnSp>
        <p:nvCxnSpPr>
          <p:cNvPr id="6" name="Conector angulado 5"/>
          <p:cNvCxnSpPr>
            <a:stCxn id="3" idx="2"/>
            <a:endCxn id="5" idx="0"/>
          </p:cNvCxnSpPr>
          <p:nvPr/>
        </p:nvCxnSpPr>
        <p:spPr>
          <a:xfrm rot="5400000">
            <a:off x="3707702" y="2619106"/>
            <a:ext cx="632378" cy="124386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ângulo de cantos arredondados 7">
            <a:hlinkClick r:id="rId4" action="ppaction://hlinksldjump"/>
          </p:cNvPr>
          <p:cNvSpPr/>
          <p:nvPr/>
        </p:nvSpPr>
        <p:spPr>
          <a:xfrm>
            <a:off x="4968224" y="3557226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 err="1" smtClean="0">
                <a:solidFill>
                  <a:schemeClr val="tx1"/>
                </a:solidFill>
              </a:rPr>
              <a:t>SUMOP</a:t>
            </a:r>
            <a:endParaRPr lang="pt-BR" sz="1000" b="1" dirty="0" smtClean="0">
              <a:solidFill>
                <a:schemeClr val="tx1"/>
              </a:solidFill>
            </a:endParaRPr>
          </a:p>
          <a:p>
            <a:pPr algn="ctr"/>
            <a:r>
              <a:rPr lang="pt-BR" sz="1000" dirty="0" err="1" smtClean="0">
                <a:solidFill>
                  <a:schemeClr val="tx1"/>
                </a:solidFill>
              </a:rPr>
              <a:t>Subgerência</a:t>
            </a:r>
            <a:r>
              <a:rPr lang="pt-BR" sz="1000" dirty="0" smtClean="0">
                <a:solidFill>
                  <a:schemeClr val="tx1"/>
                </a:solidFill>
              </a:rPr>
              <a:t>  </a:t>
            </a:r>
            <a:r>
              <a:rPr lang="pt-BR" sz="1000" dirty="0" smtClean="0">
                <a:solidFill>
                  <a:schemeClr val="tx1"/>
                </a:solidFill>
              </a:rPr>
              <a:t>de Monitoramento e </a:t>
            </a:r>
            <a:r>
              <a:rPr lang="pt-BR" sz="1000" smtClean="0">
                <a:solidFill>
                  <a:schemeClr val="tx1"/>
                </a:solidFill>
              </a:rPr>
              <a:t>Operações Especiais</a:t>
            </a:r>
            <a:endParaRPr lang="pt-BR" sz="1000" dirty="0">
              <a:solidFill>
                <a:schemeClr val="tx1"/>
              </a:solidFill>
            </a:endParaRPr>
          </a:p>
        </p:txBody>
      </p:sp>
      <p:cxnSp>
        <p:nvCxnSpPr>
          <p:cNvPr id="10" name="Conector angulado 5"/>
          <p:cNvCxnSpPr>
            <a:stCxn id="3" idx="2"/>
            <a:endCxn id="7" idx="0"/>
          </p:cNvCxnSpPr>
          <p:nvPr/>
        </p:nvCxnSpPr>
        <p:spPr>
          <a:xfrm rot="16200000" flipH="1">
            <a:off x="4895834" y="2674836"/>
            <a:ext cx="632378" cy="113240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619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de cantos arredondados 15">
            <a:hlinkClick r:id="rId2" action="ppaction://hlinksldjump"/>
          </p:cNvPr>
          <p:cNvSpPr/>
          <p:nvPr/>
        </p:nvSpPr>
        <p:spPr>
          <a:xfrm>
            <a:off x="107504" y="116632"/>
            <a:ext cx="8928992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2" name="Retângulo de cantos arredondados 1">
            <a:hlinkClick r:id="rId2" action="ppaction://hlinksldjump"/>
          </p:cNvPr>
          <p:cNvSpPr/>
          <p:nvPr/>
        </p:nvSpPr>
        <p:spPr>
          <a:xfrm>
            <a:off x="3672000" y="188640"/>
            <a:ext cx="1800000" cy="864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 smtClean="0">
                <a:solidFill>
                  <a:schemeClr val="tx1"/>
                </a:solidFill>
              </a:rPr>
              <a:t>GEACO</a:t>
            </a:r>
            <a:endParaRPr lang="pt-BR" sz="1000" b="1" dirty="0">
              <a:solidFill>
                <a:schemeClr val="tx1"/>
              </a:solidFill>
            </a:endParaRPr>
          </a:p>
          <a:p>
            <a:pPr algn="ctr">
              <a:defRPr sz="1000"/>
            </a:pPr>
            <a:r>
              <a:rPr lang="pt-BR" sz="1000" dirty="0" smtClean="0">
                <a:solidFill>
                  <a:schemeClr val="tx1"/>
                </a:solidFill>
              </a:rPr>
              <a:t>Gerência </a:t>
            </a:r>
            <a:r>
              <a:rPr lang="pt-BR" sz="1000" dirty="0">
                <a:solidFill>
                  <a:schemeClr val="tx1"/>
                </a:solidFill>
              </a:rPr>
              <a:t>de Atendimento ao Contribuinte</a:t>
            </a:r>
            <a:endParaRPr lang="pt-BR" sz="1000" b="1" dirty="0">
              <a:solidFill>
                <a:schemeClr val="tx1"/>
              </a:solidFill>
            </a:endParaRPr>
          </a:p>
        </p:txBody>
      </p:sp>
      <p:sp>
        <p:nvSpPr>
          <p:cNvPr id="4" name="Retângulo de cantos arredondados 3">
            <a:hlinkClick r:id="rId2" action="ppaction://hlinksldjump"/>
          </p:cNvPr>
          <p:cNvSpPr/>
          <p:nvPr/>
        </p:nvSpPr>
        <p:spPr>
          <a:xfrm>
            <a:off x="2052001" y="908720"/>
            <a:ext cx="1304949" cy="71331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 smtClean="0">
                <a:solidFill>
                  <a:schemeClr val="tx1"/>
                </a:solidFill>
              </a:rPr>
              <a:t>SUACO</a:t>
            </a:r>
          </a:p>
          <a:p>
            <a:pPr algn="ctr">
              <a:defRPr sz="1000"/>
            </a:pPr>
            <a:r>
              <a:rPr lang="pt-BR" sz="1000" dirty="0" smtClean="0">
                <a:solidFill>
                  <a:schemeClr val="tx1"/>
                </a:solidFill>
              </a:rPr>
              <a:t>Subgerência de Atendimento ao Contribuinte</a:t>
            </a:r>
            <a:endParaRPr lang="pt-BR" sz="1000" dirty="0">
              <a:solidFill>
                <a:schemeClr val="tx1"/>
              </a:solidFill>
            </a:endParaRPr>
          </a:p>
        </p:txBody>
      </p:sp>
      <p:cxnSp>
        <p:nvCxnSpPr>
          <p:cNvPr id="11" name="Conector angulado 10"/>
          <p:cNvCxnSpPr>
            <a:stCxn id="2" idx="2"/>
            <a:endCxn id="19" idx="1"/>
          </p:cNvCxnSpPr>
          <p:nvPr/>
        </p:nvCxnSpPr>
        <p:spPr>
          <a:xfrm rot="16200000" flipH="1">
            <a:off x="4267165" y="1357475"/>
            <a:ext cx="1044192" cy="43452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ângulo de cantos arredondados 6">
            <a:hlinkClick r:id="rId3" action="ppaction://hlinksldjump"/>
          </p:cNvPr>
          <p:cNvSpPr/>
          <p:nvPr/>
        </p:nvSpPr>
        <p:spPr>
          <a:xfrm>
            <a:off x="7812360" y="638136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 smtClean="0"/>
              <a:t>Voltar</a:t>
            </a:r>
            <a:endParaRPr lang="pt-BR" sz="800" dirty="0"/>
          </a:p>
        </p:txBody>
      </p:sp>
      <p:sp>
        <p:nvSpPr>
          <p:cNvPr id="19" name="Retângulo de cantos arredondados 18">
            <a:hlinkClick r:id="rId2" action="ppaction://hlinksldjump"/>
          </p:cNvPr>
          <p:cNvSpPr/>
          <p:nvPr/>
        </p:nvSpPr>
        <p:spPr>
          <a:xfrm>
            <a:off x="5006522" y="1916832"/>
            <a:ext cx="2520000" cy="360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Agências da Receita Estadual - Alegre</a:t>
            </a:r>
          </a:p>
        </p:txBody>
      </p:sp>
      <p:sp>
        <p:nvSpPr>
          <p:cNvPr id="21" name="Retângulo de cantos arredondados 20">
            <a:hlinkClick r:id="rId2" action="ppaction://hlinksldjump"/>
          </p:cNvPr>
          <p:cNvSpPr/>
          <p:nvPr/>
        </p:nvSpPr>
        <p:spPr>
          <a:xfrm>
            <a:off x="5006522" y="2736079"/>
            <a:ext cx="2520000" cy="360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Agências da Receita Estadual </a:t>
            </a:r>
            <a:r>
              <a:rPr lang="pt-BR" sz="1000" b="1" dirty="0" smtClean="0">
                <a:solidFill>
                  <a:schemeClr val="tx1"/>
                </a:solidFill>
              </a:rPr>
              <a:t>– Barra de São Francisco</a:t>
            </a:r>
            <a:endParaRPr lang="pt-BR" sz="1000" b="1" dirty="0">
              <a:solidFill>
                <a:schemeClr val="tx1"/>
              </a:solidFill>
            </a:endParaRPr>
          </a:p>
        </p:txBody>
      </p:sp>
      <p:sp>
        <p:nvSpPr>
          <p:cNvPr id="22" name="Retângulo de cantos arredondados 21">
            <a:hlinkClick r:id="rId2" action="ppaction://hlinksldjump"/>
          </p:cNvPr>
          <p:cNvSpPr/>
          <p:nvPr/>
        </p:nvSpPr>
        <p:spPr>
          <a:xfrm>
            <a:off x="5004048" y="3140968"/>
            <a:ext cx="2520000" cy="360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Agências da Receita Estadual </a:t>
            </a:r>
            <a:r>
              <a:rPr lang="pt-BR" sz="1000" b="1" dirty="0" smtClean="0">
                <a:solidFill>
                  <a:schemeClr val="tx1"/>
                </a:solidFill>
              </a:rPr>
              <a:t>– Cachoeiro de Itapemirim</a:t>
            </a:r>
            <a:endParaRPr lang="pt-BR" sz="1000" b="1" dirty="0">
              <a:solidFill>
                <a:schemeClr val="tx1"/>
              </a:solidFill>
            </a:endParaRPr>
          </a:p>
        </p:txBody>
      </p:sp>
      <p:sp>
        <p:nvSpPr>
          <p:cNvPr id="23" name="Retângulo de cantos arredondados 22">
            <a:hlinkClick r:id="rId2" action="ppaction://hlinksldjump"/>
          </p:cNvPr>
          <p:cNvSpPr/>
          <p:nvPr/>
        </p:nvSpPr>
        <p:spPr>
          <a:xfrm>
            <a:off x="5004048" y="3573016"/>
            <a:ext cx="2520000" cy="360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Agências da Receita Estadual - </a:t>
            </a:r>
            <a:r>
              <a:rPr lang="pt-BR" sz="1000" b="1" dirty="0" smtClean="0">
                <a:solidFill>
                  <a:schemeClr val="tx1"/>
                </a:solidFill>
              </a:rPr>
              <a:t> Cariacica</a:t>
            </a:r>
            <a:endParaRPr lang="pt-BR" sz="1000" b="1" dirty="0">
              <a:solidFill>
                <a:schemeClr val="tx1"/>
              </a:solidFill>
            </a:endParaRPr>
          </a:p>
        </p:txBody>
      </p:sp>
      <p:sp>
        <p:nvSpPr>
          <p:cNvPr id="24" name="Retângulo de cantos arredondados 23">
            <a:hlinkClick r:id="rId2" action="ppaction://hlinksldjump"/>
          </p:cNvPr>
          <p:cNvSpPr/>
          <p:nvPr/>
        </p:nvSpPr>
        <p:spPr>
          <a:xfrm>
            <a:off x="5004048" y="4005064"/>
            <a:ext cx="2520000" cy="360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Agências da Receita Estadual - </a:t>
            </a:r>
            <a:r>
              <a:rPr lang="pt-BR" sz="1000" b="1" dirty="0" smtClean="0">
                <a:solidFill>
                  <a:schemeClr val="tx1"/>
                </a:solidFill>
              </a:rPr>
              <a:t>Colatina</a:t>
            </a:r>
            <a:endParaRPr lang="pt-BR" sz="1000" b="1" dirty="0">
              <a:solidFill>
                <a:schemeClr val="tx1"/>
              </a:solidFill>
            </a:endParaRPr>
          </a:p>
        </p:txBody>
      </p:sp>
      <p:sp>
        <p:nvSpPr>
          <p:cNvPr id="30" name="Retângulo de cantos arredondados 29">
            <a:hlinkClick r:id="rId2" action="ppaction://hlinksldjump"/>
          </p:cNvPr>
          <p:cNvSpPr/>
          <p:nvPr/>
        </p:nvSpPr>
        <p:spPr>
          <a:xfrm>
            <a:off x="5004048" y="4437112"/>
            <a:ext cx="2520000" cy="360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Agências da Receita Estadual - </a:t>
            </a:r>
            <a:r>
              <a:rPr lang="pt-BR" sz="1000" b="1" dirty="0" smtClean="0">
                <a:solidFill>
                  <a:schemeClr val="tx1"/>
                </a:solidFill>
              </a:rPr>
              <a:t>Linhares</a:t>
            </a:r>
            <a:endParaRPr lang="pt-BR" sz="1000" b="1" dirty="0">
              <a:solidFill>
                <a:schemeClr val="tx1"/>
              </a:solidFill>
            </a:endParaRPr>
          </a:p>
        </p:txBody>
      </p:sp>
      <p:sp>
        <p:nvSpPr>
          <p:cNvPr id="31" name="Retângulo de cantos arredondados 30">
            <a:hlinkClick r:id="rId2" action="ppaction://hlinksldjump"/>
          </p:cNvPr>
          <p:cNvSpPr/>
          <p:nvPr/>
        </p:nvSpPr>
        <p:spPr>
          <a:xfrm>
            <a:off x="5004048" y="4869160"/>
            <a:ext cx="2520000" cy="360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Agências da Receita Estadual </a:t>
            </a:r>
            <a:r>
              <a:rPr lang="pt-BR" sz="1000" b="1" dirty="0" smtClean="0">
                <a:solidFill>
                  <a:schemeClr val="tx1"/>
                </a:solidFill>
              </a:rPr>
              <a:t>– São Mateus</a:t>
            </a:r>
            <a:endParaRPr lang="pt-BR" sz="1000" b="1" dirty="0">
              <a:solidFill>
                <a:schemeClr val="tx1"/>
              </a:solidFill>
            </a:endParaRPr>
          </a:p>
        </p:txBody>
      </p:sp>
      <p:sp>
        <p:nvSpPr>
          <p:cNvPr id="32" name="Retângulo de cantos arredondados 31">
            <a:hlinkClick r:id="rId2" action="ppaction://hlinksldjump"/>
          </p:cNvPr>
          <p:cNvSpPr/>
          <p:nvPr/>
        </p:nvSpPr>
        <p:spPr>
          <a:xfrm>
            <a:off x="5004048" y="5301208"/>
            <a:ext cx="2520000" cy="360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Agências da Receita Estadual </a:t>
            </a:r>
            <a:r>
              <a:rPr lang="pt-BR" sz="1000" b="1" dirty="0" smtClean="0">
                <a:solidFill>
                  <a:schemeClr val="tx1"/>
                </a:solidFill>
              </a:rPr>
              <a:t>– Serra</a:t>
            </a:r>
            <a:endParaRPr lang="pt-BR" sz="1000" b="1" dirty="0">
              <a:solidFill>
                <a:schemeClr val="tx1"/>
              </a:solidFill>
            </a:endParaRPr>
          </a:p>
        </p:txBody>
      </p:sp>
      <p:sp>
        <p:nvSpPr>
          <p:cNvPr id="33" name="Retângulo de cantos arredondados 32">
            <a:hlinkClick r:id="rId2" action="ppaction://hlinksldjump"/>
          </p:cNvPr>
          <p:cNvSpPr/>
          <p:nvPr/>
        </p:nvSpPr>
        <p:spPr>
          <a:xfrm>
            <a:off x="5006522" y="5733296"/>
            <a:ext cx="2520000" cy="360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Agências da Receita Estadual </a:t>
            </a:r>
            <a:r>
              <a:rPr lang="pt-BR" sz="1000" b="1" dirty="0" smtClean="0">
                <a:solidFill>
                  <a:schemeClr val="tx1"/>
                </a:solidFill>
              </a:rPr>
              <a:t>– Venda Nova do Imigrante</a:t>
            </a:r>
            <a:endParaRPr lang="pt-BR" sz="1000" b="1" dirty="0">
              <a:solidFill>
                <a:schemeClr val="tx1"/>
              </a:solidFill>
            </a:endParaRPr>
          </a:p>
        </p:txBody>
      </p:sp>
      <p:sp>
        <p:nvSpPr>
          <p:cNvPr id="34" name="Retângulo de cantos arredondados 33">
            <a:hlinkClick r:id="rId2" action="ppaction://hlinksldjump"/>
          </p:cNvPr>
          <p:cNvSpPr/>
          <p:nvPr/>
        </p:nvSpPr>
        <p:spPr>
          <a:xfrm>
            <a:off x="5006802" y="6165344"/>
            <a:ext cx="2520000" cy="360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Agências da Receita Estadual </a:t>
            </a:r>
            <a:r>
              <a:rPr lang="pt-BR" sz="1000" b="1" dirty="0" smtClean="0">
                <a:solidFill>
                  <a:schemeClr val="tx1"/>
                </a:solidFill>
              </a:rPr>
              <a:t>– Vitória</a:t>
            </a:r>
            <a:endParaRPr lang="pt-BR" sz="1000" b="1" dirty="0">
              <a:solidFill>
                <a:schemeClr val="tx1"/>
              </a:solidFill>
            </a:endParaRPr>
          </a:p>
        </p:txBody>
      </p:sp>
      <p:cxnSp>
        <p:nvCxnSpPr>
          <p:cNvPr id="40" name="Conector angulado 39"/>
          <p:cNvCxnSpPr>
            <a:endCxn id="21" idx="1"/>
          </p:cNvCxnSpPr>
          <p:nvPr/>
        </p:nvCxnSpPr>
        <p:spPr>
          <a:xfrm rot="16200000" flipH="1">
            <a:off x="3907125" y="1816682"/>
            <a:ext cx="1764272" cy="43452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angulado 42"/>
          <p:cNvCxnSpPr>
            <a:endCxn id="22" idx="1"/>
          </p:cNvCxnSpPr>
          <p:nvPr/>
        </p:nvCxnSpPr>
        <p:spPr>
          <a:xfrm rot="16200000" flipH="1">
            <a:off x="3689864" y="2006784"/>
            <a:ext cx="2196320" cy="43204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angulado 45"/>
          <p:cNvCxnSpPr>
            <a:endCxn id="23" idx="1"/>
          </p:cNvCxnSpPr>
          <p:nvPr/>
        </p:nvCxnSpPr>
        <p:spPr>
          <a:xfrm rot="16200000" flipH="1">
            <a:off x="3473840" y="2222808"/>
            <a:ext cx="2628368" cy="43204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angulado 49"/>
          <p:cNvCxnSpPr>
            <a:endCxn id="24" idx="1"/>
          </p:cNvCxnSpPr>
          <p:nvPr/>
        </p:nvCxnSpPr>
        <p:spPr>
          <a:xfrm rot="16200000" flipH="1">
            <a:off x="3257816" y="2438832"/>
            <a:ext cx="3060416" cy="43204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angulado 52"/>
          <p:cNvCxnSpPr>
            <a:endCxn id="30" idx="1"/>
          </p:cNvCxnSpPr>
          <p:nvPr/>
        </p:nvCxnSpPr>
        <p:spPr>
          <a:xfrm rot="16200000" flipH="1">
            <a:off x="3041792" y="2654856"/>
            <a:ext cx="3492464" cy="43204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angulado 55"/>
          <p:cNvCxnSpPr>
            <a:endCxn id="31" idx="1"/>
          </p:cNvCxnSpPr>
          <p:nvPr/>
        </p:nvCxnSpPr>
        <p:spPr>
          <a:xfrm rot="16200000" flipH="1">
            <a:off x="2825768" y="2870880"/>
            <a:ext cx="3924512" cy="43204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angulado 58"/>
          <p:cNvCxnSpPr>
            <a:endCxn id="32" idx="1"/>
          </p:cNvCxnSpPr>
          <p:nvPr/>
        </p:nvCxnSpPr>
        <p:spPr>
          <a:xfrm rot="16200000" flipH="1">
            <a:off x="2609744" y="3086904"/>
            <a:ext cx="4356560" cy="43204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angulado 61"/>
          <p:cNvCxnSpPr>
            <a:endCxn id="33" idx="1"/>
          </p:cNvCxnSpPr>
          <p:nvPr/>
        </p:nvCxnSpPr>
        <p:spPr>
          <a:xfrm rot="16200000" flipH="1">
            <a:off x="2394937" y="3301711"/>
            <a:ext cx="4788648" cy="43452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angulado 64"/>
          <p:cNvCxnSpPr>
            <a:endCxn id="34" idx="1"/>
          </p:cNvCxnSpPr>
          <p:nvPr/>
        </p:nvCxnSpPr>
        <p:spPr>
          <a:xfrm rot="16200000" flipH="1">
            <a:off x="2179053" y="3517595"/>
            <a:ext cx="5220696" cy="434802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angulado 69"/>
          <p:cNvCxnSpPr>
            <a:stCxn id="2" idx="2"/>
            <a:endCxn id="4" idx="3"/>
          </p:cNvCxnSpPr>
          <p:nvPr/>
        </p:nvCxnSpPr>
        <p:spPr>
          <a:xfrm rot="5400000">
            <a:off x="3858106" y="551484"/>
            <a:ext cx="212739" cy="121505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ector reto 100"/>
          <p:cNvCxnSpPr/>
          <p:nvPr/>
        </p:nvCxnSpPr>
        <p:spPr>
          <a:xfrm>
            <a:off x="107504" y="1844472"/>
            <a:ext cx="8928992" cy="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CaixaDeTexto 102"/>
          <p:cNvSpPr txBox="1"/>
          <p:nvPr/>
        </p:nvSpPr>
        <p:spPr>
          <a:xfrm>
            <a:off x="373030" y="282725"/>
            <a:ext cx="338554" cy="163445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BR" sz="1000" dirty="0" smtClean="0"/>
              <a:t>EXECUÇÃO PROGRAMÁTICA</a:t>
            </a:r>
            <a:endParaRPr lang="pt-BR" sz="1000" dirty="0"/>
          </a:p>
        </p:txBody>
      </p:sp>
      <p:sp>
        <p:nvSpPr>
          <p:cNvPr id="104" name="CaixaDeTexto 103"/>
          <p:cNvSpPr txBox="1"/>
          <p:nvPr/>
        </p:nvSpPr>
        <p:spPr>
          <a:xfrm>
            <a:off x="373030" y="2356951"/>
            <a:ext cx="338554" cy="388036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BR" sz="1000" dirty="0" smtClean="0"/>
              <a:t>ATUAÇÃO REGIONALIZADA</a:t>
            </a:r>
            <a:endParaRPr lang="pt-BR" sz="1000" dirty="0"/>
          </a:p>
        </p:txBody>
      </p:sp>
      <p:cxnSp>
        <p:nvCxnSpPr>
          <p:cNvPr id="106" name="Conector reto 105"/>
          <p:cNvCxnSpPr/>
          <p:nvPr/>
        </p:nvCxnSpPr>
        <p:spPr>
          <a:xfrm>
            <a:off x="755576" y="188640"/>
            <a:ext cx="41384" cy="6480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tângulo de cantos arredondados 34">
            <a:hlinkClick r:id="rId2" action="ppaction://hlinksldjump"/>
          </p:cNvPr>
          <p:cNvSpPr/>
          <p:nvPr/>
        </p:nvSpPr>
        <p:spPr>
          <a:xfrm>
            <a:off x="5004048" y="2348920"/>
            <a:ext cx="2520000" cy="360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Agências da Receita Estadual - </a:t>
            </a:r>
            <a:r>
              <a:rPr lang="pt-BR" sz="1000" b="1" dirty="0" smtClean="0">
                <a:solidFill>
                  <a:schemeClr val="tx1"/>
                </a:solidFill>
              </a:rPr>
              <a:t>Aracruz</a:t>
            </a:r>
            <a:endParaRPr lang="pt-BR" sz="1000" b="1" dirty="0">
              <a:solidFill>
                <a:schemeClr val="tx1"/>
              </a:solidFill>
            </a:endParaRPr>
          </a:p>
        </p:txBody>
      </p:sp>
      <p:cxnSp>
        <p:nvCxnSpPr>
          <p:cNvPr id="36" name="Conector angulado 35"/>
          <p:cNvCxnSpPr>
            <a:stCxn id="2" idx="2"/>
            <a:endCxn id="35" idx="1"/>
          </p:cNvCxnSpPr>
          <p:nvPr/>
        </p:nvCxnSpPr>
        <p:spPr>
          <a:xfrm rot="16200000" flipH="1">
            <a:off x="4049884" y="1574756"/>
            <a:ext cx="1476280" cy="43204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tângulo de cantos arredondados 36">
            <a:hlinkClick r:id="rId2" action="ppaction://hlinksldjump"/>
          </p:cNvPr>
          <p:cNvSpPr/>
          <p:nvPr/>
        </p:nvSpPr>
        <p:spPr>
          <a:xfrm>
            <a:off x="5868144" y="908720"/>
            <a:ext cx="1304949" cy="71331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 smtClean="0">
                <a:solidFill>
                  <a:schemeClr val="tx1"/>
                </a:solidFill>
              </a:rPr>
              <a:t>SUREV</a:t>
            </a:r>
          </a:p>
          <a:p>
            <a:pPr algn="ctr">
              <a:defRPr sz="1000"/>
            </a:pPr>
            <a:r>
              <a:rPr lang="pt-BR" sz="1000" dirty="0" smtClean="0">
                <a:solidFill>
                  <a:schemeClr val="tx1"/>
                </a:solidFill>
              </a:rPr>
              <a:t>Subgerência de Relacionamento Virtual</a:t>
            </a:r>
            <a:endParaRPr lang="pt-BR" sz="1000" dirty="0">
              <a:solidFill>
                <a:schemeClr val="tx1"/>
              </a:solidFill>
            </a:endParaRPr>
          </a:p>
        </p:txBody>
      </p:sp>
      <p:cxnSp>
        <p:nvCxnSpPr>
          <p:cNvPr id="38" name="Conector angulado 69"/>
          <p:cNvCxnSpPr>
            <a:stCxn id="2" idx="2"/>
            <a:endCxn id="37" idx="1"/>
          </p:cNvCxnSpPr>
          <p:nvPr/>
        </p:nvCxnSpPr>
        <p:spPr>
          <a:xfrm rot="16200000" flipH="1">
            <a:off x="5113703" y="510937"/>
            <a:ext cx="212739" cy="1296144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625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>
            <a:hlinkClick r:id="rId3" action="ppaction://hlinksldjump"/>
          </p:cNvPr>
          <p:cNvSpPr/>
          <p:nvPr/>
        </p:nvSpPr>
        <p:spPr>
          <a:xfrm>
            <a:off x="107504" y="116632"/>
            <a:ext cx="8928992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8" name="Retângulo de cantos arredondados 7">
            <a:hlinkClick r:id="rId3" action="ppaction://hlinksldjump"/>
          </p:cNvPr>
          <p:cNvSpPr/>
          <p:nvPr/>
        </p:nvSpPr>
        <p:spPr>
          <a:xfrm>
            <a:off x="3811333" y="2057464"/>
            <a:ext cx="1800000" cy="864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 smtClean="0">
                <a:solidFill>
                  <a:schemeClr val="tx1"/>
                </a:solidFill>
              </a:rPr>
              <a:t>GEARC</a:t>
            </a:r>
          </a:p>
          <a:p>
            <a:pPr algn="ctr">
              <a:defRPr sz="1000"/>
            </a:pPr>
            <a:r>
              <a:rPr lang="pt-BR" sz="1000" dirty="0" smtClean="0">
                <a:solidFill>
                  <a:schemeClr val="tx1"/>
                </a:solidFill>
              </a:rPr>
              <a:t>Gerência </a:t>
            </a:r>
            <a:r>
              <a:rPr lang="pt-BR" sz="1000" dirty="0">
                <a:solidFill>
                  <a:schemeClr val="tx1"/>
                </a:solidFill>
              </a:rPr>
              <a:t>de Arrecadação e </a:t>
            </a:r>
            <a:r>
              <a:rPr lang="pt-BR" sz="1000" dirty="0" smtClean="0">
                <a:solidFill>
                  <a:schemeClr val="tx1"/>
                </a:solidFill>
              </a:rPr>
              <a:t>Cadastro</a:t>
            </a:r>
            <a:endParaRPr lang="pt-BR" sz="1000" b="1" dirty="0">
              <a:solidFill>
                <a:schemeClr val="tx1"/>
              </a:solidFill>
            </a:endParaRPr>
          </a:p>
        </p:txBody>
      </p:sp>
      <p:sp>
        <p:nvSpPr>
          <p:cNvPr id="9" name="Retângulo de cantos arredondados 8">
            <a:hlinkClick r:id="rId3" action="ppaction://hlinksldjump"/>
          </p:cNvPr>
          <p:cNvSpPr/>
          <p:nvPr/>
        </p:nvSpPr>
        <p:spPr>
          <a:xfrm>
            <a:off x="2515565" y="3394916"/>
            <a:ext cx="1304949" cy="71331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 smtClean="0">
                <a:solidFill>
                  <a:schemeClr val="tx1"/>
                </a:solidFill>
              </a:rPr>
              <a:t>SUAEF</a:t>
            </a:r>
            <a:endParaRPr lang="pt-BR" sz="1000" dirty="0" smtClean="0">
              <a:solidFill>
                <a:schemeClr val="tx1"/>
              </a:solidFill>
            </a:endParaRPr>
          </a:p>
          <a:p>
            <a:pPr algn="ctr">
              <a:defRPr sz="1000"/>
            </a:pPr>
            <a:r>
              <a:rPr lang="pt-BR" sz="1000" dirty="0" smtClean="0">
                <a:solidFill>
                  <a:schemeClr val="tx1"/>
                </a:solidFill>
              </a:rPr>
              <a:t>Subgerência de Arrecadação e Estudos Econômico-Fiscais</a:t>
            </a:r>
            <a:endParaRPr lang="pt-BR" sz="1000" dirty="0">
              <a:solidFill>
                <a:schemeClr val="tx1"/>
              </a:solidFill>
            </a:endParaRPr>
          </a:p>
        </p:txBody>
      </p:sp>
      <p:sp>
        <p:nvSpPr>
          <p:cNvPr id="10" name="Retângulo de cantos arredondados 9">
            <a:hlinkClick r:id="rId3" action="ppaction://hlinksldjump"/>
          </p:cNvPr>
          <p:cNvSpPr/>
          <p:nvPr/>
        </p:nvSpPr>
        <p:spPr>
          <a:xfrm>
            <a:off x="4068039" y="3394916"/>
            <a:ext cx="1299073" cy="71331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</a:rPr>
              <a:t>SUCAD</a:t>
            </a:r>
          </a:p>
          <a:p>
            <a:pPr algn="ctr"/>
            <a:r>
              <a:rPr lang="pt-BR" sz="1000" dirty="0" smtClean="0">
                <a:solidFill>
                  <a:schemeClr val="tx1"/>
                </a:solidFill>
              </a:rPr>
              <a:t>Subgerência </a:t>
            </a:r>
            <a:r>
              <a:rPr lang="pt-BR" sz="1000" dirty="0">
                <a:solidFill>
                  <a:schemeClr val="tx1"/>
                </a:solidFill>
              </a:rPr>
              <a:t>de </a:t>
            </a:r>
            <a:r>
              <a:rPr lang="pt-BR" sz="1000" dirty="0" smtClean="0">
                <a:solidFill>
                  <a:schemeClr val="tx1"/>
                </a:solidFill>
              </a:rPr>
              <a:t>Cadastro de Contribuintes</a:t>
            </a:r>
            <a:endParaRPr lang="pt-BR" sz="1000" dirty="0">
              <a:solidFill>
                <a:schemeClr val="tx1"/>
              </a:solidFill>
            </a:endParaRPr>
          </a:p>
        </p:txBody>
      </p:sp>
      <p:cxnSp>
        <p:nvCxnSpPr>
          <p:cNvPr id="11" name="Conector angulado 10"/>
          <p:cNvCxnSpPr>
            <a:stCxn id="8" idx="2"/>
            <a:endCxn id="9" idx="0"/>
          </p:cNvCxnSpPr>
          <p:nvPr/>
        </p:nvCxnSpPr>
        <p:spPr>
          <a:xfrm rot="5400000">
            <a:off x="3702961" y="2386544"/>
            <a:ext cx="473452" cy="154329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angulado 11"/>
          <p:cNvCxnSpPr>
            <a:stCxn id="8" idx="2"/>
            <a:endCxn id="10" idx="0"/>
          </p:cNvCxnSpPr>
          <p:nvPr/>
        </p:nvCxnSpPr>
        <p:spPr>
          <a:xfrm rot="16200000" flipH="1">
            <a:off x="4477728" y="3155068"/>
            <a:ext cx="473452" cy="624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de cantos arredondados 12">
            <a:hlinkClick r:id="rId4" action="ppaction://hlinksldjump"/>
          </p:cNvPr>
          <p:cNvSpPr/>
          <p:nvPr/>
        </p:nvSpPr>
        <p:spPr>
          <a:xfrm>
            <a:off x="7524328" y="638132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 smtClean="0"/>
              <a:t>Voltar</a:t>
            </a:r>
            <a:endParaRPr lang="pt-BR" sz="800" dirty="0"/>
          </a:p>
        </p:txBody>
      </p:sp>
      <p:sp>
        <p:nvSpPr>
          <p:cNvPr id="14" name="Retângulo de cantos arredondados 13">
            <a:hlinkClick r:id="rId3" action="ppaction://hlinksldjump"/>
          </p:cNvPr>
          <p:cNvSpPr/>
          <p:nvPr/>
        </p:nvSpPr>
        <p:spPr>
          <a:xfrm>
            <a:off x="963091" y="3394916"/>
            <a:ext cx="1304949" cy="71331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 smtClean="0">
                <a:solidFill>
                  <a:schemeClr val="tx1"/>
                </a:solidFill>
              </a:rPr>
              <a:t>SUREC</a:t>
            </a:r>
            <a:endParaRPr lang="pt-BR" sz="1000" dirty="0" smtClean="0">
              <a:solidFill>
                <a:schemeClr val="tx1"/>
              </a:solidFill>
            </a:endParaRPr>
          </a:p>
          <a:p>
            <a:pPr algn="ctr">
              <a:defRPr sz="1000"/>
            </a:pPr>
            <a:r>
              <a:rPr lang="pt-BR" sz="1000" dirty="0" smtClean="0">
                <a:solidFill>
                  <a:schemeClr val="tx1"/>
                </a:solidFill>
              </a:rPr>
              <a:t>Subgerência de Recuperação de Crédito</a:t>
            </a:r>
            <a:endParaRPr lang="pt-BR" sz="1000" dirty="0">
              <a:solidFill>
                <a:schemeClr val="tx1"/>
              </a:solidFill>
            </a:endParaRPr>
          </a:p>
        </p:txBody>
      </p:sp>
      <p:sp>
        <p:nvSpPr>
          <p:cNvPr id="15" name="Retângulo de cantos arredondados 14">
            <a:hlinkClick r:id="rId3" action="ppaction://hlinksldjump"/>
          </p:cNvPr>
          <p:cNvSpPr/>
          <p:nvPr/>
        </p:nvSpPr>
        <p:spPr>
          <a:xfrm>
            <a:off x="5614637" y="3394916"/>
            <a:ext cx="1299073" cy="71331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</a:rPr>
              <a:t>SUARC</a:t>
            </a:r>
          </a:p>
          <a:p>
            <a:pPr algn="ctr"/>
            <a:r>
              <a:rPr lang="pt-BR" sz="1000" dirty="0" smtClean="0">
                <a:solidFill>
                  <a:schemeClr val="tx1"/>
                </a:solidFill>
              </a:rPr>
              <a:t>Subgerência  de Arrecadação e Controle do </a:t>
            </a:r>
            <a:r>
              <a:rPr lang="pt-BR" sz="1000" dirty="0" err="1" smtClean="0">
                <a:solidFill>
                  <a:schemeClr val="tx1"/>
                </a:solidFill>
              </a:rPr>
              <a:t>ITCMD</a:t>
            </a:r>
            <a:endParaRPr lang="pt-BR" sz="1000" dirty="0">
              <a:solidFill>
                <a:schemeClr val="tx1"/>
              </a:solidFill>
            </a:endParaRPr>
          </a:p>
        </p:txBody>
      </p:sp>
      <p:cxnSp>
        <p:nvCxnSpPr>
          <p:cNvPr id="16" name="Conector angulado 15"/>
          <p:cNvCxnSpPr>
            <a:stCxn id="8" idx="2"/>
            <a:endCxn id="14" idx="0"/>
          </p:cNvCxnSpPr>
          <p:nvPr/>
        </p:nvCxnSpPr>
        <p:spPr>
          <a:xfrm rot="5400000">
            <a:off x="2926724" y="1610307"/>
            <a:ext cx="473452" cy="309576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angulado 18"/>
          <p:cNvCxnSpPr>
            <a:stCxn id="8" idx="2"/>
            <a:endCxn id="15" idx="0"/>
          </p:cNvCxnSpPr>
          <p:nvPr/>
        </p:nvCxnSpPr>
        <p:spPr>
          <a:xfrm rot="16200000" flipH="1">
            <a:off x="5251027" y="2381769"/>
            <a:ext cx="473452" cy="155284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ângulo de cantos arredondados 13">
            <a:hlinkClick r:id="rId3" action="ppaction://hlinksldjump"/>
          </p:cNvPr>
          <p:cNvSpPr/>
          <p:nvPr/>
        </p:nvSpPr>
        <p:spPr>
          <a:xfrm>
            <a:off x="7155483" y="3394916"/>
            <a:ext cx="1304949" cy="71331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 err="1" smtClean="0">
                <a:solidFill>
                  <a:schemeClr val="tx1"/>
                </a:solidFill>
              </a:rPr>
              <a:t>SUEFI</a:t>
            </a:r>
            <a:endParaRPr lang="pt-BR" sz="1000" dirty="0" smtClean="0">
              <a:solidFill>
                <a:schemeClr val="tx1"/>
              </a:solidFill>
            </a:endParaRPr>
          </a:p>
          <a:p>
            <a:pPr algn="ctr">
              <a:defRPr sz="1000"/>
            </a:pPr>
            <a:r>
              <a:rPr lang="pt-BR" sz="1000" dirty="0" smtClean="0">
                <a:solidFill>
                  <a:schemeClr val="tx1"/>
                </a:solidFill>
              </a:rPr>
              <a:t>Subgerência de Educação Fiscal</a:t>
            </a:r>
            <a:endParaRPr lang="pt-BR" sz="1000" dirty="0">
              <a:solidFill>
                <a:schemeClr val="tx1"/>
              </a:solidFill>
            </a:endParaRPr>
          </a:p>
        </p:txBody>
      </p:sp>
      <p:cxnSp>
        <p:nvCxnSpPr>
          <p:cNvPr id="20" name="Conector angulado 15"/>
          <p:cNvCxnSpPr>
            <a:stCxn id="8" idx="2"/>
            <a:endCxn id="18" idx="0"/>
          </p:cNvCxnSpPr>
          <p:nvPr/>
        </p:nvCxnSpPr>
        <p:spPr>
          <a:xfrm rot="16200000" flipH="1">
            <a:off x="6022919" y="1609877"/>
            <a:ext cx="473452" cy="309662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392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>
            <a:hlinkClick r:id="rId2" action="ppaction://hlinksldjump"/>
          </p:cNvPr>
          <p:cNvSpPr/>
          <p:nvPr/>
        </p:nvSpPr>
        <p:spPr>
          <a:xfrm>
            <a:off x="82156" y="44624"/>
            <a:ext cx="8954340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3" name="Retângulo de cantos arredondados 2">
            <a:hlinkClick r:id="rId2" action="ppaction://hlinksldjump"/>
          </p:cNvPr>
          <p:cNvSpPr/>
          <p:nvPr/>
        </p:nvSpPr>
        <p:spPr>
          <a:xfrm>
            <a:off x="3775121" y="260744"/>
            <a:ext cx="1800000" cy="864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GEFIS</a:t>
            </a:r>
            <a:r>
              <a:rPr lang="pt-BR" sz="1000" dirty="0">
                <a:solidFill>
                  <a:schemeClr val="tx1"/>
                </a:solidFill>
              </a:rPr>
              <a:t> </a:t>
            </a:r>
            <a:endParaRPr lang="pt-BR" sz="1000" dirty="0" smtClean="0">
              <a:solidFill>
                <a:schemeClr val="tx1"/>
              </a:solidFill>
            </a:endParaRPr>
          </a:p>
          <a:p>
            <a:pPr algn="ctr">
              <a:defRPr sz="1000"/>
            </a:pPr>
            <a:r>
              <a:rPr lang="pt-BR" sz="1000" dirty="0" smtClean="0">
                <a:solidFill>
                  <a:schemeClr val="tx1"/>
                </a:solidFill>
              </a:rPr>
              <a:t>Gerência </a:t>
            </a:r>
            <a:r>
              <a:rPr lang="pt-BR" sz="1000" dirty="0">
                <a:solidFill>
                  <a:schemeClr val="tx1"/>
                </a:solidFill>
              </a:rPr>
              <a:t>Fiscal</a:t>
            </a:r>
          </a:p>
        </p:txBody>
      </p:sp>
      <p:sp>
        <p:nvSpPr>
          <p:cNvPr id="5" name="Retângulo de cantos arredondados 4">
            <a:hlinkClick r:id="rId2" action="ppaction://hlinksldjump"/>
          </p:cNvPr>
          <p:cNvSpPr/>
          <p:nvPr/>
        </p:nvSpPr>
        <p:spPr>
          <a:xfrm>
            <a:off x="6799457" y="3119757"/>
            <a:ext cx="1080120" cy="741291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</a:rPr>
              <a:t>SUFIS-M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</a:t>
            </a:r>
            <a:r>
              <a:rPr lang="pt-BR" sz="1000" dirty="0" smtClean="0">
                <a:solidFill>
                  <a:schemeClr val="tx1"/>
                </a:solidFill>
              </a:rPr>
              <a:t>Fiscal – Região Metropolitana</a:t>
            </a:r>
            <a:endParaRPr lang="pt-BR" sz="1000" dirty="0">
              <a:solidFill>
                <a:schemeClr val="tx1"/>
              </a:solidFill>
            </a:endParaRPr>
          </a:p>
        </p:txBody>
      </p:sp>
      <p:cxnSp>
        <p:nvCxnSpPr>
          <p:cNvPr id="7" name="Conector angulado 6"/>
          <p:cNvCxnSpPr>
            <a:endCxn id="5" idx="1"/>
          </p:cNvCxnSpPr>
          <p:nvPr/>
        </p:nvCxnSpPr>
        <p:spPr>
          <a:xfrm rot="16200000" flipH="1">
            <a:off x="5615797" y="2306742"/>
            <a:ext cx="1954823" cy="412497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de cantos arredondados 7">
            <a:hlinkClick r:id="rId2" action="ppaction://hlinksldjump"/>
          </p:cNvPr>
          <p:cNvSpPr/>
          <p:nvPr/>
        </p:nvSpPr>
        <p:spPr>
          <a:xfrm>
            <a:off x="2411760" y="1700808"/>
            <a:ext cx="1152128" cy="108012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 smtClean="0">
                <a:solidFill>
                  <a:schemeClr val="tx1"/>
                </a:solidFill>
              </a:rPr>
              <a:t>SUFIS-GCON</a:t>
            </a:r>
            <a:r>
              <a:rPr lang="pt-BR" sz="1000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defRPr sz="1000"/>
            </a:pPr>
            <a:r>
              <a:rPr lang="pt-BR" sz="1000" dirty="0" smtClean="0">
                <a:solidFill>
                  <a:schemeClr val="tx1"/>
                </a:solidFill>
              </a:rPr>
              <a:t>Subgerência Fiscal – Grandes Contribuintes e Gestão de Auditorias</a:t>
            </a:r>
            <a:endParaRPr lang="pt-BR" sz="1000" dirty="0">
              <a:solidFill>
                <a:schemeClr val="tx1"/>
              </a:solidFill>
            </a:endParaRPr>
          </a:p>
        </p:txBody>
      </p:sp>
      <p:cxnSp>
        <p:nvCxnSpPr>
          <p:cNvPr id="9" name="Conector angulado 8"/>
          <p:cNvCxnSpPr>
            <a:endCxn id="8" idx="0"/>
          </p:cNvCxnSpPr>
          <p:nvPr/>
        </p:nvCxnSpPr>
        <p:spPr>
          <a:xfrm rot="5400000">
            <a:off x="3617844" y="494724"/>
            <a:ext cx="576064" cy="183610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de cantos arredondados 9">
            <a:hlinkClick r:id="rId2" action="ppaction://hlinksldjump"/>
          </p:cNvPr>
          <p:cNvSpPr/>
          <p:nvPr/>
        </p:nvSpPr>
        <p:spPr>
          <a:xfrm>
            <a:off x="3707904" y="1700808"/>
            <a:ext cx="1080120" cy="108012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 smtClean="0">
                <a:solidFill>
                  <a:schemeClr val="tx1"/>
                </a:solidFill>
              </a:rPr>
              <a:t>SUFIS-SEC</a:t>
            </a:r>
            <a:r>
              <a:rPr lang="pt-BR" sz="1000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Subgerência </a:t>
            </a:r>
            <a:r>
              <a:rPr lang="pt-BR" sz="1000" dirty="0" smtClean="0">
                <a:solidFill>
                  <a:schemeClr val="tx1"/>
                </a:solidFill>
              </a:rPr>
              <a:t>Fiscal – Setores Econômicos</a:t>
            </a:r>
            <a:endParaRPr lang="pt-BR" sz="1000" dirty="0">
              <a:solidFill>
                <a:schemeClr val="tx1"/>
              </a:solidFill>
            </a:endParaRPr>
          </a:p>
        </p:txBody>
      </p:sp>
      <p:cxnSp>
        <p:nvCxnSpPr>
          <p:cNvPr id="11" name="Conector angulado 10"/>
          <p:cNvCxnSpPr>
            <a:endCxn id="10" idx="0"/>
          </p:cNvCxnSpPr>
          <p:nvPr/>
        </p:nvCxnSpPr>
        <p:spPr>
          <a:xfrm rot="5400000">
            <a:off x="4247914" y="1124794"/>
            <a:ext cx="576064" cy="57596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de cantos arredondados 11">
            <a:hlinkClick r:id="rId2" action="ppaction://hlinksldjump"/>
          </p:cNvPr>
          <p:cNvSpPr/>
          <p:nvPr/>
        </p:nvSpPr>
        <p:spPr>
          <a:xfrm>
            <a:off x="6804248" y="3954267"/>
            <a:ext cx="1080120" cy="698869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</a:rPr>
              <a:t>SUFIS-NO</a:t>
            </a:r>
            <a:endParaRPr lang="pt-BR" sz="1000" b="1" dirty="0">
              <a:solidFill>
                <a:schemeClr val="tx1"/>
              </a:solidFill>
            </a:endParaRP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Fiscal – </a:t>
            </a:r>
            <a:r>
              <a:rPr lang="pt-BR" sz="1000" dirty="0" smtClean="0">
                <a:solidFill>
                  <a:schemeClr val="tx1"/>
                </a:solidFill>
              </a:rPr>
              <a:t>Região Noroeste</a:t>
            </a:r>
            <a:endParaRPr lang="pt-BR" sz="1000" dirty="0">
              <a:solidFill>
                <a:schemeClr val="tx1"/>
              </a:solidFill>
            </a:endParaRPr>
          </a:p>
        </p:txBody>
      </p:sp>
      <p:cxnSp>
        <p:nvCxnSpPr>
          <p:cNvPr id="13" name="Conector angulado 12"/>
          <p:cNvCxnSpPr>
            <a:endCxn id="12" idx="1"/>
          </p:cNvCxnSpPr>
          <p:nvPr/>
        </p:nvCxnSpPr>
        <p:spPr>
          <a:xfrm rot="16200000" flipH="1">
            <a:off x="5222147" y="2721600"/>
            <a:ext cx="2746913" cy="41729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ângulo de cantos arredondados 13">
            <a:hlinkClick r:id="rId2" action="ppaction://hlinksldjump"/>
          </p:cNvPr>
          <p:cNvSpPr/>
          <p:nvPr/>
        </p:nvSpPr>
        <p:spPr>
          <a:xfrm>
            <a:off x="6867906" y="4725144"/>
            <a:ext cx="1008312" cy="72008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</a:rPr>
              <a:t>SUFIS-NE</a:t>
            </a:r>
            <a:endParaRPr lang="pt-BR" sz="1000" b="1" dirty="0">
              <a:solidFill>
                <a:schemeClr val="tx1"/>
              </a:solidFill>
            </a:endParaRP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Fiscal – </a:t>
            </a:r>
            <a:r>
              <a:rPr lang="pt-BR" sz="1000" dirty="0" smtClean="0">
                <a:solidFill>
                  <a:schemeClr val="tx1"/>
                </a:solidFill>
              </a:rPr>
              <a:t>Região Nordeste</a:t>
            </a:r>
            <a:endParaRPr lang="pt-BR" sz="1000" dirty="0">
              <a:solidFill>
                <a:schemeClr val="tx1"/>
              </a:solidFill>
            </a:endParaRPr>
          </a:p>
        </p:txBody>
      </p:sp>
      <p:cxnSp>
        <p:nvCxnSpPr>
          <p:cNvPr id="15" name="Conector angulado 14"/>
          <p:cNvCxnSpPr>
            <a:endCxn id="14" idx="1"/>
          </p:cNvCxnSpPr>
          <p:nvPr/>
        </p:nvCxnSpPr>
        <p:spPr>
          <a:xfrm rot="16200000" flipH="1">
            <a:off x="4833836" y="3051114"/>
            <a:ext cx="3587196" cy="480944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 de cantos arredondados 15">
            <a:hlinkClick r:id="rId2" action="ppaction://hlinksldjump"/>
          </p:cNvPr>
          <p:cNvSpPr/>
          <p:nvPr/>
        </p:nvSpPr>
        <p:spPr>
          <a:xfrm>
            <a:off x="6876256" y="5512345"/>
            <a:ext cx="1008112" cy="735954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</a:rPr>
              <a:t>SUFIS-S</a:t>
            </a:r>
            <a:endParaRPr lang="pt-BR" sz="1000" b="1" dirty="0">
              <a:solidFill>
                <a:schemeClr val="tx1"/>
              </a:solidFill>
            </a:endParaRP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Fiscal – </a:t>
            </a:r>
            <a:r>
              <a:rPr lang="pt-BR" sz="1000" dirty="0" smtClean="0">
                <a:solidFill>
                  <a:schemeClr val="tx1"/>
                </a:solidFill>
              </a:rPr>
              <a:t>Região Sul</a:t>
            </a:r>
            <a:endParaRPr lang="pt-BR" sz="1000" dirty="0">
              <a:solidFill>
                <a:schemeClr val="tx1"/>
              </a:solidFill>
            </a:endParaRPr>
          </a:p>
        </p:txBody>
      </p:sp>
      <p:cxnSp>
        <p:nvCxnSpPr>
          <p:cNvPr id="17" name="Conector angulado 16"/>
          <p:cNvCxnSpPr>
            <a:endCxn id="16" idx="1"/>
          </p:cNvCxnSpPr>
          <p:nvPr/>
        </p:nvCxnSpPr>
        <p:spPr>
          <a:xfrm rot="16200000" flipH="1">
            <a:off x="4391605" y="3395671"/>
            <a:ext cx="4470216" cy="499086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ângulo de cantos arredondados 17">
            <a:hlinkClick r:id="rId3" action="ppaction://hlinksldjump"/>
          </p:cNvPr>
          <p:cNvSpPr/>
          <p:nvPr/>
        </p:nvSpPr>
        <p:spPr>
          <a:xfrm>
            <a:off x="7668344" y="638132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 smtClean="0"/>
              <a:t>Voltar</a:t>
            </a:r>
            <a:endParaRPr lang="pt-BR" sz="800" dirty="0"/>
          </a:p>
        </p:txBody>
      </p:sp>
      <p:sp>
        <p:nvSpPr>
          <p:cNvPr id="45" name="Retângulo de cantos arredondados 44">
            <a:hlinkClick r:id="rId2" action="ppaction://hlinksldjump"/>
          </p:cNvPr>
          <p:cNvSpPr/>
          <p:nvPr/>
        </p:nvSpPr>
        <p:spPr>
          <a:xfrm>
            <a:off x="4968252" y="1700808"/>
            <a:ext cx="1115916" cy="108012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 smtClean="0">
                <a:solidFill>
                  <a:schemeClr val="tx1"/>
                </a:solidFill>
              </a:rPr>
              <a:t>SUFIS-RET</a:t>
            </a:r>
            <a:endParaRPr lang="pt-BR" sz="1000" dirty="0" smtClean="0">
              <a:solidFill>
                <a:schemeClr val="tx1"/>
              </a:solidFill>
            </a:endParaRPr>
          </a:p>
          <a:p>
            <a:pPr algn="ctr">
              <a:defRPr sz="1000"/>
            </a:pPr>
            <a:r>
              <a:rPr lang="pt-BR" sz="1000" dirty="0" smtClean="0">
                <a:solidFill>
                  <a:schemeClr val="tx1"/>
                </a:solidFill>
              </a:rPr>
              <a:t>Subgerência Fiscal – Regimes Especiais de Tributação</a:t>
            </a:r>
            <a:endParaRPr lang="pt-BR" sz="1000" dirty="0">
              <a:solidFill>
                <a:schemeClr val="tx1"/>
              </a:solidFill>
            </a:endParaRPr>
          </a:p>
        </p:txBody>
      </p:sp>
      <p:cxnSp>
        <p:nvCxnSpPr>
          <p:cNvPr id="51" name="Conector angulado 50"/>
          <p:cNvCxnSpPr>
            <a:endCxn id="45" idx="0"/>
          </p:cNvCxnSpPr>
          <p:nvPr/>
        </p:nvCxnSpPr>
        <p:spPr>
          <a:xfrm rot="16200000" flipH="1">
            <a:off x="4887037" y="1061635"/>
            <a:ext cx="576064" cy="70228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to 52"/>
          <p:cNvCxnSpPr/>
          <p:nvPr/>
        </p:nvCxnSpPr>
        <p:spPr>
          <a:xfrm>
            <a:off x="4684911" y="1412776"/>
            <a:ext cx="169225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Conector reto 70"/>
          <p:cNvCxnSpPr/>
          <p:nvPr/>
        </p:nvCxnSpPr>
        <p:spPr>
          <a:xfrm>
            <a:off x="82156" y="2924944"/>
            <a:ext cx="89543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CaixaDeTexto 80"/>
          <p:cNvSpPr txBox="1"/>
          <p:nvPr/>
        </p:nvSpPr>
        <p:spPr>
          <a:xfrm>
            <a:off x="142294" y="872973"/>
            <a:ext cx="338554" cy="163445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BR" sz="1000" dirty="0" smtClean="0"/>
              <a:t>EXECUÇÃO PROGRAMÁTICA</a:t>
            </a:r>
            <a:endParaRPr lang="pt-BR" sz="1000" dirty="0"/>
          </a:p>
        </p:txBody>
      </p:sp>
      <p:cxnSp>
        <p:nvCxnSpPr>
          <p:cNvPr id="83" name="Conector reto 82"/>
          <p:cNvCxnSpPr/>
          <p:nvPr/>
        </p:nvCxnSpPr>
        <p:spPr>
          <a:xfrm>
            <a:off x="611560" y="116632"/>
            <a:ext cx="41384" cy="6480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aixaDeTexto 84"/>
          <p:cNvSpPr txBox="1"/>
          <p:nvPr/>
        </p:nvSpPr>
        <p:spPr>
          <a:xfrm>
            <a:off x="107504" y="2356951"/>
            <a:ext cx="338554" cy="388036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BR" sz="1000" dirty="0" smtClean="0"/>
              <a:t>ATUAÇÃO REGIONALIZADA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335940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>
            <a:hlinkClick r:id="rId2" action="ppaction://hlinksldjump"/>
          </p:cNvPr>
          <p:cNvSpPr/>
          <p:nvPr/>
        </p:nvSpPr>
        <p:spPr>
          <a:xfrm>
            <a:off x="107504" y="62312"/>
            <a:ext cx="8928992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3" name="Retângulo de cantos arredondados 2">
            <a:hlinkClick r:id="rId2" action="ppaction://hlinksldjump"/>
          </p:cNvPr>
          <p:cNvSpPr/>
          <p:nvPr/>
        </p:nvSpPr>
        <p:spPr>
          <a:xfrm>
            <a:off x="3689816" y="1844824"/>
            <a:ext cx="1800000" cy="864096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 smtClean="0">
                <a:solidFill>
                  <a:schemeClr val="tx1"/>
                </a:solidFill>
              </a:rPr>
              <a:t>GETEC</a:t>
            </a:r>
          </a:p>
          <a:p>
            <a:pPr algn="ctr">
              <a:defRPr sz="1000"/>
            </a:pPr>
            <a:r>
              <a:rPr lang="pt-BR" sz="1000" dirty="0" smtClean="0">
                <a:solidFill>
                  <a:schemeClr val="tx1"/>
                </a:solidFill>
              </a:rPr>
              <a:t>Gerência </a:t>
            </a:r>
            <a:r>
              <a:rPr lang="pt-BR" sz="1000" dirty="0">
                <a:solidFill>
                  <a:schemeClr val="tx1"/>
                </a:solidFill>
              </a:rPr>
              <a:t>de Tecnologia da Informação</a:t>
            </a:r>
          </a:p>
        </p:txBody>
      </p:sp>
      <p:sp>
        <p:nvSpPr>
          <p:cNvPr id="4" name="Retângulo de cantos arredondados 3">
            <a:hlinkClick r:id="rId2" action="ppaction://hlinksldjump"/>
          </p:cNvPr>
          <p:cNvSpPr/>
          <p:nvPr/>
        </p:nvSpPr>
        <p:spPr>
          <a:xfrm>
            <a:off x="2051720" y="3360372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</a:rPr>
              <a:t>SUDES</a:t>
            </a:r>
            <a:endParaRPr lang="pt-BR" sz="1000" dirty="0" smtClean="0">
              <a:solidFill>
                <a:schemeClr val="tx1"/>
              </a:solidFill>
            </a:endParaRPr>
          </a:p>
          <a:p>
            <a:pPr algn="ctr"/>
            <a:r>
              <a:rPr lang="pt-BR" sz="1000" dirty="0" smtClean="0">
                <a:solidFill>
                  <a:schemeClr val="tx1"/>
                </a:solidFill>
              </a:rPr>
              <a:t>Subgerência </a:t>
            </a:r>
            <a:r>
              <a:rPr lang="pt-BR" sz="1000" dirty="0">
                <a:solidFill>
                  <a:schemeClr val="tx1"/>
                </a:solidFill>
              </a:rPr>
              <a:t>de Desenvolvimento de </a:t>
            </a:r>
            <a:r>
              <a:rPr lang="pt-BR" sz="1000" dirty="0" smtClean="0">
                <a:solidFill>
                  <a:schemeClr val="tx1"/>
                </a:solidFill>
              </a:rPr>
              <a:t>Sistemas</a:t>
            </a:r>
            <a:endParaRPr lang="pt-BR" sz="1000" dirty="0">
              <a:solidFill>
                <a:schemeClr val="tx1"/>
              </a:solidFill>
            </a:endParaRPr>
          </a:p>
        </p:txBody>
      </p:sp>
      <p:sp>
        <p:nvSpPr>
          <p:cNvPr id="5" name="Retângulo de cantos arredondados 4">
            <a:hlinkClick r:id="rId2" action="ppaction://hlinksldjump"/>
          </p:cNvPr>
          <p:cNvSpPr/>
          <p:nvPr/>
        </p:nvSpPr>
        <p:spPr>
          <a:xfrm>
            <a:off x="3779912" y="3360372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</a:rPr>
              <a:t>SUSIC</a:t>
            </a:r>
          </a:p>
          <a:p>
            <a:pPr algn="ctr"/>
            <a:r>
              <a:rPr lang="pt-BR" sz="1000" dirty="0" smtClean="0">
                <a:solidFill>
                  <a:schemeClr val="tx1"/>
                </a:solidFill>
              </a:rPr>
              <a:t>Subgerência </a:t>
            </a:r>
            <a:r>
              <a:rPr lang="pt-BR" sz="1000" dirty="0">
                <a:solidFill>
                  <a:schemeClr val="tx1"/>
                </a:solidFill>
              </a:rPr>
              <a:t>de Gestão dos Sistemas Corporativos</a:t>
            </a:r>
          </a:p>
        </p:txBody>
      </p:sp>
      <p:cxnSp>
        <p:nvCxnSpPr>
          <p:cNvPr id="6" name="Conector angulado 5"/>
          <p:cNvCxnSpPr>
            <a:stCxn id="3" idx="2"/>
            <a:endCxn id="4" idx="0"/>
          </p:cNvCxnSpPr>
          <p:nvPr/>
        </p:nvCxnSpPr>
        <p:spPr>
          <a:xfrm rot="5400000">
            <a:off x="3400042" y="2170598"/>
            <a:ext cx="651452" cy="172809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angulado 6"/>
          <p:cNvCxnSpPr>
            <a:stCxn id="3" idx="2"/>
            <a:endCxn id="5" idx="0"/>
          </p:cNvCxnSpPr>
          <p:nvPr/>
        </p:nvCxnSpPr>
        <p:spPr>
          <a:xfrm rot="16200000" flipH="1">
            <a:off x="4264138" y="3034598"/>
            <a:ext cx="651452" cy="96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de cantos arredondados 7">
            <a:hlinkClick r:id="rId2" action="ppaction://hlinksldjump"/>
          </p:cNvPr>
          <p:cNvSpPr/>
          <p:nvPr/>
        </p:nvSpPr>
        <p:spPr>
          <a:xfrm>
            <a:off x="323528" y="3360372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</a:rPr>
              <a:t>SUINT</a:t>
            </a:r>
          </a:p>
          <a:p>
            <a:pPr algn="ctr"/>
            <a:r>
              <a:rPr lang="pt-BR" sz="1000" dirty="0" smtClean="0">
                <a:solidFill>
                  <a:schemeClr val="tx1"/>
                </a:solidFill>
              </a:rPr>
              <a:t>Subgerência </a:t>
            </a:r>
            <a:r>
              <a:rPr lang="pt-BR" sz="1000" dirty="0">
                <a:solidFill>
                  <a:schemeClr val="tx1"/>
                </a:solidFill>
              </a:rPr>
              <a:t>de Infraestrutura </a:t>
            </a:r>
            <a:r>
              <a:rPr lang="pt-BR" sz="1000" dirty="0" smtClean="0">
                <a:solidFill>
                  <a:schemeClr val="tx1"/>
                </a:solidFill>
              </a:rPr>
              <a:t>Tecnológica</a:t>
            </a:r>
            <a:endParaRPr lang="pt-BR" sz="1000" dirty="0">
              <a:solidFill>
                <a:schemeClr val="tx1"/>
              </a:solidFill>
            </a:endParaRPr>
          </a:p>
        </p:txBody>
      </p:sp>
      <p:cxnSp>
        <p:nvCxnSpPr>
          <p:cNvPr id="9" name="Conector angulado 8"/>
          <p:cNvCxnSpPr>
            <a:stCxn id="3" idx="2"/>
            <a:endCxn id="8" idx="0"/>
          </p:cNvCxnSpPr>
          <p:nvPr/>
        </p:nvCxnSpPr>
        <p:spPr>
          <a:xfrm rot="5400000">
            <a:off x="2535946" y="1306502"/>
            <a:ext cx="651452" cy="345628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de cantos arredondados 9">
            <a:hlinkClick r:id="rId3" action="ppaction://hlinksldjump"/>
          </p:cNvPr>
          <p:cNvSpPr/>
          <p:nvPr/>
        </p:nvSpPr>
        <p:spPr>
          <a:xfrm>
            <a:off x="7524328" y="638132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 smtClean="0"/>
              <a:t>Voltar</a:t>
            </a:r>
            <a:endParaRPr lang="pt-BR" sz="800" dirty="0"/>
          </a:p>
        </p:txBody>
      </p:sp>
      <p:sp>
        <p:nvSpPr>
          <p:cNvPr id="11" name="Retângulo de cantos arredondados 3">
            <a:hlinkClick r:id="rId2" action="ppaction://hlinksldjump"/>
          </p:cNvPr>
          <p:cNvSpPr/>
          <p:nvPr/>
        </p:nvSpPr>
        <p:spPr>
          <a:xfrm>
            <a:off x="5508104" y="3360372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</a:rPr>
              <a:t>SUPRO-</a:t>
            </a:r>
            <a:r>
              <a:rPr lang="pt-BR" sz="1000" b="1" dirty="0" err="1" smtClean="0">
                <a:solidFill>
                  <a:schemeClr val="tx1"/>
                </a:solidFill>
              </a:rPr>
              <a:t>REC</a:t>
            </a:r>
            <a:endParaRPr lang="pt-BR" sz="1000" dirty="0" smtClean="0">
              <a:solidFill>
                <a:schemeClr val="tx1"/>
              </a:solidFill>
            </a:endParaRPr>
          </a:p>
          <a:p>
            <a:pPr algn="ctr"/>
            <a:r>
              <a:rPr lang="pt-BR" sz="1000" dirty="0" smtClean="0">
                <a:solidFill>
                  <a:schemeClr val="tx1"/>
                </a:solidFill>
              </a:rPr>
              <a:t>Subgerência </a:t>
            </a:r>
            <a:r>
              <a:rPr lang="pt-BR" sz="1000" dirty="0">
                <a:solidFill>
                  <a:schemeClr val="tx1"/>
                </a:solidFill>
              </a:rPr>
              <a:t>de </a:t>
            </a:r>
            <a:r>
              <a:rPr lang="pt-BR" sz="1000" dirty="0" smtClean="0">
                <a:solidFill>
                  <a:schemeClr val="tx1"/>
                </a:solidFill>
              </a:rPr>
              <a:t>Projetos da Receita</a:t>
            </a:r>
            <a:endParaRPr lang="pt-BR" sz="1000" dirty="0">
              <a:solidFill>
                <a:schemeClr val="tx1"/>
              </a:solidFill>
            </a:endParaRPr>
          </a:p>
        </p:txBody>
      </p:sp>
      <p:sp>
        <p:nvSpPr>
          <p:cNvPr id="12" name="Retângulo de cantos arredondados 4">
            <a:hlinkClick r:id="rId2" action="ppaction://hlinksldjump"/>
          </p:cNvPr>
          <p:cNvSpPr/>
          <p:nvPr/>
        </p:nvSpPr>
        <p:spPr>
          <a:xfrm>
            <a:off x="7236296" y="3360372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 err="1" smtClean="0">
                <a:solidFill>
                  <a:schemeClr val="tx1"/>
                </a:solidFill>
              </a:rPr>
              <a:t>SUPRO-TES</a:t>
            </a:r>
            <a:endParaRPr lang="pt-BR" sz="1000" dirty="0">
              <a:solidFill>
                <a:schemeClr val="tx1"/>
              </a:solidFill>
            </a:endParaRPr>
          </a:p>
          <a:p>
            <a:pPr algn="ctr"/>
            <a:r>
              <a:rPr lang="pt-BR" sz="1000" dirty="0" err="1">
                <a:solidFill>
                  <a:schemeClr val="tx1"/>
                </a:solidFill>
              </a:rPr>
              <a:t>Subgerência</a:t>
            </a:r>
            <a:r>
              <a:rPr lang="pt-BR" sz="1000" dirty="0">
                <a:solidFill>
                  <a:schemeClr val="tx1"/>
                </a:solidFill>
              </a:rPr>
              <a:t> de Projetos </a:t>
            </a:r>
            <a:r>
              <a:rPr lang="pt-BR" sz="1000" dirty="0" smtClean="0">
                <a:solidFill>
                  <a:schemeClr val="tx1"/>
                </a:solidFill>
              </a:rPr>
              <a:t>do Tesouro</a:t>
            </a:r>
            <a:endParaRPr lang="pt-BR" sz="1000" dirty="0">
              <a:solidFill>
                <a:schemeClr val="tx1"/>
              </a:solidFill>
            </a:endParaRPr>
          </a:p>
        </p:txBody>
      </p:sp>
      <p:cxnSp>
        <p:nvCxnSpPr>
          <p:cNvPr id="13" name="Conector angulado 6"/>
          <p:cNvCxnSpPr>
            <a:stCxn id="3" idx="2"/>
            <a:endCxn id="12" idx="0"/>
          </p:cNvCxnSpPr>
          <p:nvPr/>
        </p:nvCxnSpPr>
        <p:spPr>
          <a:xfrm rot="16200000" flipH="1">
            <a:off x="5992330" y="1306406"/>
            <a:ext cx="651452" cy="3456480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angulado 6"/>
          <p:cNvCxnSpPr>
            <a:stCxn id="3" idx="2"/>
            <a:endCxn id="11" idx="0"/>
          </p:cNvCxnSpPr>
          <p:nvPr/>
        </p:nvCxnSpPr>
        <p:spPr>
          <a:xfrm rot="16200000" flipH="1">
            <a:off x="5128234" y="2170502"/>
            <a:ext cx="651452" cy="172828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030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>
            <a:hlinkClick r:id="rId2" action="ppaction://hlinksldjump"/>
          </p:cNvPr>
          <p:cNvSpPr/>
          <p:nvPr/>
        </p:nvSpPr>
        <p:spPr>
          <a:xfrm>
            <a:off x="107504" y="116632"/>
            <a:ext cx="8928992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3" name="Retângulo de cantos arredondados 2">
            <a:hlinkClick r:id="rId2" action="ppaction://hlinksldjump"/>
          </p:cNvPr>
          <p:cNvSpPr/>
          <p:nvPr/>
        </p:nvSpPr>
        <p:spPr>
          <a:xfrm>
            <a:off x="3707904" y="1844824"/>
            <a:ext cx="1800000" cy="864096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GETRI </a:t>
            </a:r>
            <a:endParaRPr lang="pt-BR" sz="1000" b="1" dirty="0" smtClean="0">
              <a:solidFill>
                <a:schemeClr val="tx1"/>
              </a:solidFill>
            </a:endParaRPr>
          </a:p>
          <a:p>
            <a:pPr algn="ctr">
              <a:defRPr sz="1000"/>
            </a:pPr>
            <a:r>
              <a:rPr lang="pt-BR" sz="1000" dirty="0" smtClean="0">
                <a:solidFill>
                  <a:schemeClr val="tx1"/>
                </a:solidFill>
              </a:rPr>
              <a:t>Gerência Tributária</a:t>
            </a:r>
            <a:endParaRPr lang="pt-BR" sz="1000" dirty="0">
              <a:solidFill>
                <a:schemeClr val="tx1"/>
              </a:solidFill>
            </a:endParaRPr>
          </a:p>
        </p:txBody>
      </p:sp>
      <p:sp>
        <p:nvSpPr>
          <p:cNvPr id="5" name="Retângulo de cantos arredondados 4">
            <a:hlinkClick r:id="rId2" action="ppaction://hlinksldjump"/>
          </p:cNvPr>
          <p:cNvSpPr/>
          <p:nvPr/>
        </p:nvSpPr>
        <p:spPr>
          <a:xfrm>
            <a:off x="5688304" y="3360372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SUJUP 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</a:t>
            </a:r>
            <a:r>
              <a:rPr lang="pt-BR" sz="1000" dirty="0" smtClean="0">
                <a:solidFill>
                  <a:schemeClr val="tx1"/>
                </a:solidFill>
              </a:rPr>
              <a:t>Julgamento </a:t>
            </a:r>
            <a:r>
              <a:rPr lang="pt-BR" sz="1000" dirty="0">
                <a:solidFill>
                  <a:schemeClr val="tx1"/>
                </a:solidFill>
              </a:rPr>
              <a:t>de Processos </a:t>
            </a:r>
            <a:r>
              <a:rPr lang="pt-BR" sz="1000" dirty="0" smtClean="0">
                <a:solidFill>
                  <a:schemeClr val="tx1"/>
                </a:solidFill>
              </a:rPr>
              <a:t>e Orientação Tributária </a:t>
            </a:r>
            <a:endParaRPr lang="pt-BR" sz="1000" dirty="0">
              <a:solidFill>
                <a:schemeClr val="tx1"/>
              </a:solidFill>
            </a:endParaRPr>
          </a:p>
        </p:txBody>
      </p:sp>
      <p:cxnSp>
        <p:nvCxnSpPr>
          <p:cNvPr id="7" name="Conector angulado 6"/>
          <p:cNvCxnSpPr>
            <a:stCxn id="3" idx="2"/>
            <a:endCxn id="5" idx="0"/>
          </p:cNvCxnSpPr>
          <p:nvPr/>
        </p:nvCxnSpPr>
        <p:spPr>
          <a:xfrm rot="16200000" flipH="1">
            <a:off x="5227378" y="2089446"/>
            <a:ext cx="651452" cy="18904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de cantos arredondados 7">
            <a:hlinkClick r:id="rId2" action="ppaction://hlinksldjump"/>
          </p:cNvPr>
          <p:cNvSpPr/>
          <p:nvPr/>
        </p:nvSpPr>
        <p:spPr>
          <a:xfrm>
            <a:off x="1907704" y="3360372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 err="1" smtClean="0">
                <a:solidFill>
                  <a:schemeClr val="tx1"/>
                </a:solidFill>
              </a:rPr>
              <a:t>SUREP</a:t>
            </a:r>
            <a:endParaRPr lang="pt-BR" sz="1000" b="1" dirty="0" smtClean="0">
              <a:solidFill>
                <a:schemeClr val="tx1"/>
              </a:solidFill>
            </a:endParaRPr>
          </a:p>
          <a:p>
            <a:pPr algn="ctr"/>
            <a:r>
              <a:rPr lang="pt-BR" sz="1000" dirty="0" err="1" smtClean="0">
                <a:solidFill>
                  <a:schemeClr val="tx1"/>
                </a:solidFill>
              </a:rPr>
              <a:t>Subgerência</a:t>
            </a:r>
            <a:r>
              <a:rPr lang="pt-BR" sz="1000" dirty="0" smtClean="0">
                <a:solidFill>
                  <a:schemeClr val="tx1"/>
                </a:solidFill>
              </a:rPr>
              <a:t> de Regimes Especiais</a:t>
            </a:r>
            <a:endParaRPr lang="pt-BR" sz="1000" dirty="0">
              <a:solidFill>
                <a:schemeClr val="tx1"/>
              </a:solidFill>
            </a:endParaRPr>
          </a:p>
        </p:txBody>
      </p:sp>
      <p:cxnSp>
        <p:nvCxnSpPr>
          <p:cNvPr id="9" name="Conector angulado 8"/>
          <p:cNvCxnSpPr>
            <a:stCxn id="3" idx="2"/>
            <a:endCxn id="8" idx="0"/>
          </p:cNvCxnSpPr>
          <p:nvPr/>
        </p:nvCxnSpPr>
        <p:spPr>
          <a:xfrm rot="5400000">
            <a:off x="3337078" y="2089546"/>
            <a:ext cx="651452" cy="18902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de cantos arredondados 9">
            <a:hlinkClick r:id="rId3" action="ppaction://hlinksldjump"/>
          </p:cNvPr>
          <p:cNvSpPr/>
          <p:nvPr/>
        </p:nvSpPr>
        <p:spPr>
          <a:xfrm>
            <a:off x="7524328" y="638132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 smtClean="0"/>
              <a:t>Voltar</a:t>
            </a:r>
            <a:endParaRPr lang="pt-BR" sz="800" dirty="0"/>
          </a:p>
        </p:txBody>
      </p:sp>
      <p:sp>
        <p:nvSpPr>
          <p:cNvPr id="11" name="Retângulo de cantos arredondados 7">
            <a:hlinkClick r:id="rId2" action="ppaction://hlinksldjump"/>
          </p:cNvPr>
          <p:cNvSpPr/>
          <p:nvPr/>
        </p:nvSpPr>
        <p:spPr>
          <a:xfrm>
            <a:off x="3798962" y="3360372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</a:rPr>
              <a:t>SULEG</a:t>
            </a:r>
          </a:p>
          <a:p>
            <a:pPr algn="ctr"/>
            <a:r>
              <a:rPr lang="pt-BR" sz="1000" dirty="0" err="1" smtClean="0">
                <a:solidFill>
                  <a:schemeClr val="tx1"/>
                </a:solidFill>
              </a:rPr>
              <a:t>Subgerência</a:t>
            </a:r>
            <a:r>
              <a:rPr lang="pt-BR" sz="1000" dirty="0" smtClean="0">
                <a:solidFill>
                  <a:schemeClr val="tx1"/>
                </a:solidFill>
              </a:rPr>
              <a:t> de Legislação Tributária</a:t>
            </a:r>
            <a:endParaRPr lang="pt-BR" sz="1000" dirty="0">
              <a:solidFill>
                <a:schemeClr val="tx1"/>
              </a:solidFill>
            </a:endParaRPr>
          </a:p>
        </p:txBody>
      </p:sp>
      <p:cxnSp>
        <p:nvCxnSpPr>
          <p:cNvPr id="12" name="Conector angulado 8"/>
          <p:cNvCxnSpPr>
            <a:stCxn id="3" idx="2"/>
            <a:endCxn id="11" idx="0"/>
          </p:cNvCxnSpPr>
          <p:nvPr/>
        </p:nvCxnSpPr>
        <p:spPr>
          <a:xfrm rot="16200000" flipH="1">
            <a:off x="4282707" y="3034117"/>
            <a:ext cx="651452" cy="105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111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>
            <a:hlinkClick r:id="rId2" action="ppaction://hlinksldjump"/>
          </p:cNvPr>
          <p:cNvSpPr/>
          <p:nvPr/>
        </p:nvSpPr>
        <p:spPr>
          <a:xfrm>
            <a:off x="107504" y="188640"/>
            <a:ext cx="8928992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3" name="Retângulo de cantos arredondados 2">
            <a:hlinkClick r:id="rId2" action="ppaction://hlinksldjump"/>
          </p:cNvPr>
          <p:cNvSpPr/>
          <p:nvPr/>
        </p:nvSpPr>
        <p:spPr>
          <a:xfrm>
            <a:off x="3746072" y="2060848"/>
            <a:ext cx="1800000" cy="864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GEDEF</a:t>
            </a:r>
            <a:r>
              <a:rPr lang="pt-BR" sz="1000" dirty="0">
                <a:solidFill>
                  <a:schemeClr val="tx1"/>
                </a:solidFill>
              </a:rPr>
              <a:t> </a:t>
            </a:r>
            <a:endParaRPr lang="pt-BR" sz="1000" dirty="0" smtClean="0">
              <a:solidFill>
                <a:schemeClr val="tx1"/>
              </a:solidFill>
            </a:endParaRPr>
          </a:p>
          <a:p>
            <a:pPr algn="ctr">
              <a:defRPr sz="1000"/>
            </a:pPr>
            <a:r>
              <a:rPr lang="pt-BR" sz="1000" dirty="0" smtClean="0">
                <a:solidFill>
                  <a:schemeClr val="tx1"/>
                </a:solidFill>
              </a:rPr>
              <a:t>Gerência </a:t>
            </a:r>
            <a:r>
              <a:rPr lang="pt-BR" sz="1000" dirty="0">
                <a:solidFill>
                  <a:schemeClr val="tx1"/>
                </a:solidFill>
              </a:rPr>
              <a:t>de Desenvolvimento Fazendário</a:t>
            </a:r>
          </a:p>
        </p:txBody>
      </p:sp>
      <p:sp>
        <p:nvSpPr>
          <p:cNvPr id="4" name="Retângulo de cantos arredondados 3">
            <a:hlinkClick r:id="rId2" action="ppaction://hlinksldjump"/>
          </p:cNvPr>
          <p:cNvSpPr/>
          <p:nvPr/>
        </p:nvSpPr>
        <p:spPr>
          <a:xfrm>
            <a:off x="1801656" y="3360371"/>
            <a:ext cx="1371600" cy="799127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 smtClean="0">
                <a:solidFill>
                  <a:schemeClr val="tx1"/>
                </a:solidFill>
              </a:rPr>
              <a:t>SUTED</a:t>
            </a:r>
          </a:p>
          <a:p>
            <a:pPr algn="ctr">
              <a:defRPr sz="1000"/>
            </a:pPr>
            <a:r>
              <a:rPr lang="pt-BR" sz="1000" dirty="0" smtClean="0">
                <a:solidFill>
                  <a:schemeClr val="tx1"/>
                </a:solidFill>
              </a:rPr>
              <a:t>Subgerência </a:t>
            </a:r>
            <a:r>
              <a:rPr lang="pt-BR" sz="1000" dirty="0">
                <a:solidFill>
                  <a:schemeClr val="tx1"/>
                </a:solidFill>
              </a:rPr>
              <a:t>de </a:t>
            </a:r>
            <a:r>
              <a:rPr lang="pt-BR" sz="1000" dirty="0" smtClean="0">
                <a:solidFill>
                  <a:schemeClr val="tx1"/>
                </a:solidFill>
              </a:rPr>
              <a:t>Treinamento e Desenvolvimento</a:t>
            </a:r>
            <a:endParaRPr lang="pt-BR" sz="1000" dirty="0">
              <a:solidFill>
                <a:schemeClr val="tx1"/>
              </a:solidFill>
            </a:endParaRPr>
          </a:p>
        </p:txBody>
      </p:sp>
      <p:sp>
        <p:nvSpPr>
          <p:cNvPr id="5" name="Retângulo de cantos arredondados 4">
            <a:hlinkClick r:id="rId2" action="ppaction://hlinksldjump"/>
          </p:cNvPr>
          <p:cNvSpPr/>
          <p:nvPr/>
        </p:nvSpPr>
        <p:spPr>
          <a:xfrm>
            <a:off x="3961897" y="3360372"/>
            <a:ext cx="1371946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</a:rPr>
              <a:t>SUDOR</a:t>
            </a:r>
            <a:r>
              <a:rPr lang="pt-BR" sz="1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pt-BR" sz="1000" dirty="0" smtClean="0">
                <a:solidFill>
                  <a:schemeClr val="tx1"/>
                </a:solidFill>
              </a:rPr>
              <a:t>Subgerência </a:t>
            </a:r>
            <a:r>
              <a:rPr lang="pt-BR" sz="1000" dirty="0">
                <a:solidFill>
                  <a:schemeClr val="tx1"/>
                </a:solidFill>
              </a:rPr>
              <a:t>de Avaliação e Desenvolvimento Organizacional</a:t>
            </a:r>
          </a:p>
        </p:txBody>
      </p:sp>
      <p:cxnSp>
        <p:nvCxnSpPr>
          <p:cNvPr id="6" name="Conector angulado 5"/>
          <p:cNvCxnSpPr>
            <a:stCxn id="3" idx="2"/>
            <a:endCxn id="4" idx="0"/>
          </p:cNvCxnSpPr>
          <p:nvPr/>
        </p:nvCxnSpPr>
        <p:spPr>
          <a:xfrm rot="5400000">
            <a:off x="3349003" y="2063301"/>
            <a:ext cx="435523" cy="215861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angulado 6"/>
          <p:cNvCxnSpPr>
            <a:stCxn id="3" idx="2"/>
            <a:endCxn id="5" idx="0"/>
          </p:cNvCxnSpPr>
          <p:nvPr/>
        </p:nvCxnSpPr>
        <p:spPr>
          <a:xfrm rot="16200000" flipH="1">
            <a:off x="4429209" y="3141711"/>
            <a:ext cx="435524" cy="1798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ângulo de cantos arredondados 14">
            <a:hlinkClick r:id="rId2" action="ppaction://hlinksldjump"/>
          </p:cNvPr>
          <p:cNvSpPr/>
          <p:nvPr/>
        </p:nvSpPr>
        <p:spPr>
          <a:xfrm>
            <a:off x="1369608" y="4723752"/>
            <a:ext cx="1191600" cy="7992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GRH</a:t>
            </a:r>
            <a:r>
              <a:rPr lang="pt-BR" sz="800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defRPr sz="1000"/>
            </a:pPr>
            <a:r>
              <a:rPr lang="pt-BR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</a:t>
            </a:r>
            <a:r>
              <a:rPr lang="pt-BR" sz="800" dirty="0" smtClean="0">
                <a:solidFill>
                  <a:schemeClr val="tx1"/>
                </a:solidFill>
              </a:rPr>
              <a:t> </a:t>
            </a: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</a:t>
            </a:r>
            <a:r>
              <a:rPr lang="pt-BR" sz="800" dirty="0">
                <a:solidFill>
                  <a:schemeClr val="tx1"/>
                </a:solidFill>
              </a:rPr>
              <a:t> </a:t>
            </a: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Recursos</a:t>
            </a:r>
            <a:r>
              <a:rPr lang="pt-BR" sz="800" dirty="0">
                <a:solidFill>
                  <a:schemeClr val="tx1"/>
                </a:solidFill>
              </a:rPr>
              <a:t> </a:t>
            </a:r>
            <a:r>
              <a:rPr lang="pt-BR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Humanos</a:t>
            </a:r>
            <a:endParaRPr lang="pt-B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Conector angulado 15"/>
          <p:cNvCxnSpPr>
            <a:stCxn id="3" idx="1"/>
            <a:endCxn id="15" idx="1"/>
          </p:cNvCxnSpPr>
          <p:nvPr/>
        </p:nvCxnSpPr>
        <p:spPr>
          <a:xfrm rot="10800000" flipV="1">
            <a:off x="1369608" y="2492848"/>
            <a:ext cx="2376464" cy="2630504"/>
          </a:xfrm>
          <a:prstGeom prst="bentConnector3">
            <a:avLst>
              <a:gd name="adj1" fmla="val 10961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de cantos arredondados 10">
            <a:hlinkClick r:id="rId3" action="ppaction://hlinksldjump"/>
          </p:cNvPr>
          <p:cNvSpPr/>
          <p:nvPr/>
        </p:nvSpPr>
        <p:spPr>
          <a:xfrm>
            <a:off x="7524328" y="638132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 smtClean="0"/>
              <a:t>Voltar</a:t>
            </a:r>
            <a:endParaRPr lang="pt-BR" sz="800" dirty="0"/>
          </a:p>
        </p:txBody>
      </p:sp>
      <p:sp>
        <p:nvSpPr>
          <p:cNvPr id="12" name="Retângulo de cantos arredondados 11">
            <a:hlinkClick r:id="rId2" action="ppaction://hlinksldjump"/>
          </p:cNvPr>
          <p:cNvSpPr/>
          <p:nvPr/>
        </p:nvSpPr>
        <p:spPr>
          <a:xfrm>
            <a:off x="6122484" y="3355275"/>
            <a:ext cx="1371946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</a:rPr>
              <a:t>SUARH</a:t>
            </a:r>
            <a:endParaRPr lang="pt-BR" sz="1000" dirty="0" smtClean="0">
              <a:solidFill>
                <a:schemeClr val="tx1"/>
              </a:solidFill>
            </a:endParaRPr>
          </a:p>
          <a:p>
            <a:pPr algn="ctr"/>
            <a:r>
              <a:rPr lang="pt-BR" sz="1000" dirty="0" smtClean="0">
                <a:solidFill>
                  <a:schemeClr val="tx1"/>
                </a:solidFill>
              </a:rPr>
              <a:t>Subgerência</a:t>
            </a:r>
            <a:r>
              <a:rPr lang="pt-BR" sz="1000" dirty="0">
                <a:solidFill>
                  <a:schemeClr val="tx1"/>
                </a:solidFill>
              </a:rPr>
              <a:t> </a:t>
            </a:r>
            <a:r>
              <a:rPr lang="pt-BR" sz="1000" dirty="0" smtClean="0">
                <a:solidFill>
                  <a:schemeClr val="tx1"/>
                </a:solidFill>
              </a:rPr>
              <a:t>de Administração de Recursos Humanos</a:t>
            </a:r>
            <a:endParaRPr lang="pt-BR" sz="1000" dirty="0">
              <a:solidFill>
                <a:schemeClr val="tx1"/>
              </a:solidFill>
            </a:endParaRPr>
          </a:p>
        </p:txBody>
      </p:sp>
      <p:cxnSp>
        <p:nvCxnSpPr>
          <p:cNvPr id="14" name="Conector angulado 13"/>
          <p:cNvCxnSpPr>
            <a:stCxn id="3" idx="2"/>
            <a:endCxn id="12" idx="0"/>
          </p:cNvCxnSpPr>
          <p:nvPr/>
        </p:nvCxnSpPr>
        <p:spPr>
          <a:xfrm rot="16200000" flipH="1">
            <a:off x="5512051" y="2058868"/>
            <a:ext cx="430427" cy="216238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020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>
            <a:hlinkClick r:id="rId3" action="ppaction://hlinksldjump"/>
          </p:cNvPr>
          <p:cNvSpPr/>
          <p:nvPr/>
        </p:nvSpPr>
        <p:spPr>
          <a:xfrm>
            <a:off x="107504" y="116632"/>
            <a:ext cx="8928992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3" name="Retângulo de cantos arredondados 2">
            <a:hlinkClick r:id="rId3" action="ppaction://hlinksldjump"/>
          </p:cNvPr>
          <p:cNvSpPr/>
          <p:nvPr/>
        </p:nvSpPr>
        <p:spPr>
          <a:xfrm>
            <a:off x="3707904" y="1052736"/>
            <a:ext cx="1800000" cy="864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GERAC</a:t>
            </a:r>
            <a:r>
              <a:rPr lang="pt-BR" sz="1000" dirty="0">
                <a:solidFill>
                  <a:schemeClr val="tx1"/>
                </a:solidFill>
              </a:rPr>
              <a:t> </a:t>
            </a:r>
          </a:p>
          <a:p>
            <a:pPr algn="ctr">
              <a:defRPr sz="1000"/>
            </a:pPr>
            <a:r>
              <a:rPr lang="pt-BR" sz="1000" dirty="0" smtClean="0">
                <a:solidFill>
                  <a:schemeClr val="tx1"/>
                </a:solidFill>
              </a:rPr>
              <a:t>Gerência </a:t>
            </a:r>
            <a:r>
              <a:rPr lang="pt-BR" sz="1000" dirty="0">
                <a:solidFill>
                  <a:schemeClr val="tx1"/>
                </a:solidFill>
              </a:rPr>
              <a:t>Administrativa e de Gestão de Contratos</a:t>
            </a:r>
          </a:p>
        </p:txBody>
      </p:sp>
      <p:sp>
        <p:nvSpPr>
          <p:cNvPr id="4" name="Retângulo de cantos arredondados 3">
            <a:hlinkClick r:id="rId3" action="ppaction://hlinksldjump"/>
          </p:cNvPr>
          <p:cNvSpPr/>
          <p:nvPr/>
        </p:nvSpPr>
        <p:spPr>
          <a:xfrm>
            <a:off x="1625863" y="2352259"/>
            <a:ext cx="1371600" cy="799127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 smtClean="0">
                <a:solidFill>
                  <a:schemeClr val="tx1"/>
                </a:solidFill>
              </a:rPr>
              <a:t>SUDAP</a:t>
            </a:r>
          </a:p>
          <a:p>
            <a:pPr algn="ctr">
              <a:defRPr sz="1000"/>
            </a:pPr>
            <a:r>
              <a:rPr lang="pt-BR" sz="1000" dirty="0" smtClean="0">
                <a:solidFill>
                  <a:schemeClr val="tx1"/>
                </a:solidFill>
              </a:rPr>
              <a:t>Subgerência </a:t>
            </a:r>
            <a:r>
              <a:rPr lang="pt-BR" sz="1000" dirty="0">
                <a:solidFill>
                  <a:schemeClr val="tx1"/>
                </a:solidFill>
              </a:rPr>
              <a:t>Administrativa e de Gestão Documental e Patrimonial</a:t>
            </a:r>
          </a:p>
        </p:txBody>
      </p:sp>
      <p:sp>
        <p:nvSpPr>
          <p:cNvPr id="5" name="Retângulo de cantos arredondados 4">
            <a:hlinkClick r:id="rId3" action="ppaction://hlinksldjump"/>
          </p:cNvPr>
          <p:cNvSpPr/>
          <p:nvPr/>
        </p:nvSpPr>
        <p:spPr>
          <a:xfrm>
            <a:off x="3926325" y="2348880"/>
            <a:ext cx="1371946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</a:rPr>
              <a:t>SUGEC</a:t>
            </a:r>
          </a:p>
          <a:p>
            <a:pPr algn="ctr"/>
            <a:r>
              <a:rPr lang="pt-BR" sz="1000" dirty="0" smtClean="0">
                <a:solidFill>
                  <a:schemeClr val="tx1"/>
                </a:solidFill>
              </a:rPr>
              <a:t>Subgerência </a:t>
            </a:r>
            <a:r>
              <a:rPr lang="pt-BR" sz="1000" dirty="0">
                <a:solidFill>
                  <a:schemeClr val="tx1"/>
                </a:solidFill>
              </a:rPr>
              <a:t>de Gestão de Contratos</a:t>
            </a:r>
          </a:p>
        </p:txBody>
      </p:sp>
      <p:cxnSp>
        <p:nvCxnSpPr>
          <p:cNvPr id="6" name="Conector angulado 5"/>
          <p:cNvCxnSpPr>
            <a:stCxn id="3" idx="2"/>
            <a:endCxn id="4" idx="0"/>
          </p:cNvCxnSpPr>
          <p:nvPr/>
        </p:nvCxnSpPr>
        <p:spPr>
          <a:xfrm rot="5400000">
            <a:off x="3242023" y="986377"/>
            <a:ext cx="435523" cy="229624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angulado 6"/>
          <p:cNvCxnSpPr>
            <a:stCxn id="3" idx="2"/>
            <a:endCxn id="5" idx="0"/>
          </p:cNvCxnSpPr>
          <p:nvPr/>
        </p:nvCxnSpPr>
        <p:spPr>
          <a:xfrm rot="16200000" flipH="1">
            <a:off x="4394029" y="2130611"/>
            <a:ext cx="432144" cy="4394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de cantos arredondados 8">
            <a:hlinkClick r:id="rId3" action="ppaction://hlinksldjump"/>
          </p:cNvPr>
          <p:cNvSpPr/>
          <p:nvPr/>
        </p:nvSpPr>
        <p:spPr>
          <a:xfrm>
            <a:off x="781503" y="3573016"/>
            <a:ext cx="1191600" cy="7992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GFS</a:t>
            </a:r>
            <a:r>
              <a:rPr lang="pt-BR" sz="800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defRPr sz="1000"/>
            </a:pPr>
            <a:r>
              <a:rPr lang="pt-BR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</a:t>
            </a:r>
            <a:r>
              <a:rPr lang="pt-BR" sz="800" dirty="0" smtClean="0">
                <a:solidFill>
                  <a:schemeClr val="tx1"/>
                </a:solidFill>
              </a:rPr>
              <a:t> </a:t>
            </a:r>
            <a:r>
              <a:rPr lang="pt-BR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Financeiro Setorial</a:t>
            </a:r>
            <a:endParaRPr lang="pt-B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tângulo de cantos arredondados 17">
            <a:hlinkClick r:id="rId3" action="ppaction://hlinksldjump"/>
          </p:cNvPr>
          <p:cNvSpPr/>
          <p:nvPr/>
        </p:nvSpPr>
        <p:spPr>
          <a:xfrm>
            <a:off x="781503" y="4524405"/>
            <a:ext cx="1191600" cy="7992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GPO</a:t>
            </a:r>
            <a:r>
              <a:rPr lang="pt-BR" sz="800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defRPr sz="1000"/>
            </a:pPr>
            <a:r>
              <a:rPr lang="pt-BR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</a:t>
            </a:r>
            <a:r>
              <a:rPr lang="pt-BR" sz="800" dirty="0" smtClean="0">
                <a:solidFill>
                  <a:schemeClr val="tx1"/>
                </a:solidFill>
              </a:rPr>
              <a:t> </a:t>
            </a:r>
            <a:r>
              <a:rPr lang="pt-BR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Planejamento e Orçamento</a:t>
            </a:r>
            <a:endParaRPr lang="pt-B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6" name="Conector angulado 25"/>
          <p:cNvCxnSpPr>
            <a:stCxn id="3" idx="1"/>
            <a:endCxn id="9" idx="1"/>
          </p:cNvCxnSpPr>
          <p:nvPr/>
        </p:nvCxnSpPr>
        <p:spPr>
          <a:xfrm rot="10800000" flipV="1">
            <a:off x="781504" y="1484736"/>
            <a:ext cx="2926401" cy="2487880"/>
          </a:xfrm>
          <a:prstGeom prst="bentConnector3">
            <a:avLst>
              <a:gd name="adj1" fmla="val 10781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angulado 27"/>
          <p:cNvCxnSpPr>
            <a:stCxn id="3" idx="1"/>
            <a:endCxn id="18" idx="1"/>
          </p:cNvCxnSpPr>
          <p:nvPr/>
        </p:nvCxnSpPr>
        <p:spPr>
          <a:xfrm rot="10800000" flipV="1">
            <a:off x="781504" y="1484735"/>
            <a:ext cx="2926401" cy="3439269"/>
          </a:xfrm>
          <a:prstGeom prst="bentConnector3">
            <a:avLst>
              <a:gd name="adj1" fmla="val 10781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de cantos arredondados 12">
            <a:hlinkClick r:id="rId4" action="ppaction://hlinksldjump"/>
          </p:cNvPr>
          <p:cNvSpPr/>
          <p:nvPr/>
        </p:nvSpPr>
        <p:spPr>
          <a:xfrm>
            <a:off x="7524328" y="638132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 smtClean="0"/>
              <a:t>Voltar</a:t>
            </a:r>
            <a:endParaRPr lang="pt-BR" sz="800" dirty="0"/>
          </a:p>
        </p:txBody>
      </p:sp>
      <p:sp>
        <p:nvSpPr>
          <p:cNvPr id="15" name="Retângulo de cantos arredondados 14">
            <a:hlinkClick r:id="rId3" action="ppaction://hlinksldjump"/>
          </p:cNvPr>
          <p:cNvSpPr/>
          <p:nvPr/>
        </p:nvSpPr>
        <p:spPr>
          <a:xfrm>
            <a:off x="781503" y="5475794"/>
            <a:ext cx="1191600" cy="7992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</a:t>
            </a:r>
          </a:p>
          <a:p>
            <a:pPr algn="ctr">
              <a:defRPr sz="1000"/>
            </a:pPr>
            <a:r>
              <a:rPr lang="pt-BR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 de Administração</a:t>
            </a:r>
            <a:endParaRPr lang="pt-B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Conector angulado 28"/>
          <p:cNvCxnSpPr>
            <a:stCxn id="3" idx="1"/>
            <a:endCxn id="15" idx="1"/>
          </p:cNvCxnSpPr>
          <p:nvPr/>
        </p:nvCxnSpPr>
        <p:spPr>
          <a:xfrm rot="10800000" flipV="1">
            <a:off x="781504" y="1484736"/>
            <a:ext cx="2926401" cy="4390658"/>
          </a:xfrm>
          <a:prstGeom prst="bentConnector3">
            <a:avLst>
              <a:gd name="adj1" fmla="val 10781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 de cantos arredondados 15">
            <a:hlinkClick r:id="rId3" action="ppaction://hlinksldjump"/>
          </p:cNvPr>
          <p:cNvSpPr/>
          <p:nvPr/>
        </p:nvSpPr>
        <p:spPr>
          <a:xfrm>
            <a:off x="5954486" y="2352259"/>
            <a:ext cx="1371600" cy="799127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 smtClean="0">
                <a:solidFill>
                  <a:schemeClr val="tx1"/>
                </a:solidFill>
              </a:rPr>
              <a:t>SULOG</a:t>
            </a:r>
          </a:p>
          <a:p>
            <a:pPr algn="ctr">
              <a:defRPr sz="1000"/>
            </a:pPr>
            <a:r>
              <a:rPr lang="pt-BR" sz="1000" dirty="0" smtClean="0">
                <a:solidFill>
                  <a:schemeClr val="tx1"/>
                </a:solidFill>
              </a:rPr>
              <a:t>Subgerência </a:t>
            </a:r>
            <a:r>
              <a:rPr lang="pt-BR" sz="1000" dirty="0">
                <a:solidFill>
                  <a:schemeClr val="tx1"/>
                </a:solidFill>
              </a:rPr>
              <a:t>de Infraestrutura, Suprimentos e </a:t>
            </a:r>
            <a:r>
              <a:rPr lang="pt-BR" sz="1000" dirty="0" smtClean="0">
                <a:solidFill>
                  <a:schemeClr val="tx1"/>
                </a:solidFill>
              </a:rPr>
              <a:t>Logística</a:t>
            </a:r>
            <a:endParaRPr lang="pt-BR" sz="1000" dirty="0">
              <a:solidFill>
                <a:schemeClr val="tx1"/>
              </a:solidFill>
            </a:endParaRPr>
          </a:p>
        </p:txBody>
      </p:sp>
      <p:cxnSp>
        <p:nvCxnSpPr>
          <p:cNvPr id="17" name="Conector angulado 16"/>
          <p:cNvCxnSpPr>
            <a:stCxn id="3" idx="2"/>
            <a:endCxn id="16" idx="0"/>
          </p:cNvCxnSpPr>
          <p:nvPr/>
        </p:nvCxnSpPr>
        <p:spPr>
          <a:xfrm rot="16200000" flipH="1">
            <a:off x="5406334" y="1118306"/>
            <a:ext cx="435523" cy="203238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517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>
            <a:hlinkClick r:id="rId2" action="ppaction://hlinksldjump"/>
          </p:cNvPr>
          <p:cNvSpPr/>
          <p:nvPr/>
        </p:nvSpPr>
        <p:spPr>
          <a:xfrm>
            <a:off x="107504" y="116632"/>
            <a:ext cx="8928992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3" name="Retângulo de cantos arredondados 2">
            <a:hlinkClick r:id="rId2" action="ppaction://hlinksldjump"/>
          </p:cNvPr>
          <p:cNvSpPr/>
          <p:nvPr/>
        </p:nvSpPr>
        <p:spPr>
          <a:xfrm>
            <a:off x="3708104" y="1772816"/>
            <a:ext cx="1800000" cy="864096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 smtClean="0">
                <a:solidFill>
                  <a:schemeClr val="tx1"/>
                </a:solidFill>
              </a:rPr>
              <a:t>GEPOF </a:t>
            </a:r>
          </a:p>
          <a:p>
            <a:pPr algn="ctr">
              <a:defRPr sz="1000"/>
            </a:pPr>
            <a:r>
              <a:rPr lang="pt-BR" sz="1000" dirty="0" smtClean="0">
                <a:solidFill>
                  <a:schemeClr val="tx1"/>
                </a:solidFill>
              </a:rPr>
              <a:t>Gerência de Política Fiscal e da Dívida Pública do Estado</a:t>
            </a:r>
            <a:endParaRPr lang="pt-BR" sz="1000" dirty="0">
              <a:solidFill>
                <a:schemeClr val="tx1"/>
              </a:solidFill>
            </a:endParaRPr>
          </a:p>
        </p:txBody>
      </p:sp>
      <p:sp>
        <p:nvSpPr>
          <p:cNvPr id="4" name="Retângulo de cantos arredondados 3">
            <a:hlinkClick r:id="rId2" action="ppaction://hlinksldjump"/>
          </p:cNvPr>
          <p:cNvSpPr/>
          <p:nvPr/>
        </p:nvSpPr>
        <p:spPr>
          <a:xfrm>
            <a:off x="1511700" y="3288364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</a:rPr>
              <a:t>SUPFI</a:t>
            </a:r>
          </a:p>
          <a:p>
            <a:pPr algn="ctr"/>
            <a:r>
              <a:rPr lang="pt-BR" sz="1000" dirty="0" smtClean="0">
                <a:solidFill>
                  <a:schemeClr val="tx1"/>
                </a:solidFill>
              </a:rPr>
              <a:t>Subgerência </a:t>
            </a:r>
            <a:r>
              <a:rPr lang="pt-BR" sz="1000" dirty="0">
                <a:solidFill>
                  <a:schemeClr val="tx1"/>
                </a:solidFill>
              </a:rPr>
              <a:t>de </a:t>
            </a:r>
            <a:r>
              <a:rPr lang="pt-BR" sz="1000" dirty="0" smtClean="0">
                <a:solidFill>
                  <a:schemeClr val="tx1"/>
                </a:solidFill>
              </a:rPr>
              <a:t>Política Fiscal</a:t>
            </a:r>
            <a:endParaRPr lang="pt-BR" sz="1000" dirty="0">
              <a:solidFill>
                <a:schemeClr val="tx1"/>
              </a:solidFill>
            </a:endParaRPr>
          </a:p>
        </p:txBody>
      </p:sp>
      <p:cxnSp>
        <p:nvCxnSpPr>
          <p:cNvPr id="6" name="Conector angulado 5"/>
          <p:cNvCxnSpPr>
            <a:stCxn id="3" idx="2"/>
            <a:endCxn id="4" idx="0"/>
          </p:cNvCxnSpPr>
          <p:nvPr/>
        </p:nvCxnSpPr>
        <p:spPr>
          <a:xfrm rot="5400000">
            <a:off x="3139176" y="1819436"/>
            <a:ext cx="651452" cy="228640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de cantos arredondados 7">
            <a:hlinkClick r:id="rId2" action="ppaction://hlinksldjump"/>
          </p:cNvPr>
          <p:cNvSpPr/>
          <p:nvPr/>
        </p:nvSpPr>
        <p:spPr>
          <a:xfrm>
            <a:off x="3817584" y="3288364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</a:rPr>
              <a:t>SUDIP</a:t>
            </a:r>
          </a:p>
          <a:p>
            <a:pPr algn="ctr"/>
            <a:r>
              <a:rPr lang="pt-BR" sz="1000" dirty="0" smtClean="0">
                <a:solidFill>
                  <a:schemeClr val="tx1"/>
                </a:solidFill>
              </a:rPr>
              <a:t>Subgerência  da Dívida Pública</a:t>
            </a:r>
            <a:endParaRPr lang="pt-BR" sz="1000" dirty="0">
              <a:solidFill>
                <a:schemeClr val="tx1"/>
              </a:solidFill>
            </a:endParaRPr>
          </a:p>
        </p:txBody>
      </p:sp>
      <p:cxnSp>
        <p:nvCxnSpPr>
          <p:cNvPr id="9" name="Conector angulado 8"/>
          <p:cNvCxnSpPr>
            <a:stCxn id="3" idx="2"/>
            <a:endCxn id="8" idx="0"/>
          </p:cNvCxnSpPr>
          <p:nvPr/>
        </p:nvCxnSpPr>
        <p:spPr>
          <a:xfrm rot="16200000" flipH="1">
            <a:off x="4292118" y="2952898"/>
            <a:ext cx="651452" cy="1948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de cantos arredondados 9">
            <a:hlinkClick r:id="rId3" action="ppaction://hlinksldjump"/>
          </p:cNvPr>
          <p:cNvSpPr/>
          <p:nvPr/>
        </p:nvSpPr>
        <p:spPr>
          <a:xfrm>
            <a:off x="7524328" y="638132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 smtClean="0"/>
              <a:t>Voltar</a:t>
            </a:r>
            <a:endParaRPr lang="pt-BR" sz="800" dirty="0"/>
          </a:p>
        </p:txBody>
      </p:sp>
      <p:sp>
        <p:nvSpPr>
          <p:cNvPr id="11" name="Retângulo de cantos arredondados 3">
            <a:hlinkClick r:id="rId2" action="ppaction://hlinksldjump"/>
          </p:cNvPr>
          <p:cNvSpPr/>
          <p:nvPr/>
        </p:nvSpPr>
        <p:spPr>
          <a:xfrm>
            <a:off x="6123468" y="3288364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pt-BR" sz="200" b="1" dirty="0" smtClean="0">
              <a:solidFill>
                <a:schemeClr val="tx1"/>
              </a:solidFill>
            </a:endParaRPr>
          </a:p>
          <a:p>
            <a:pPr algn="ctr"/>
            <a:r>
              <a:rPr lang="pt-BR" sz="1000" b="1" dirty="0" err="1" smtClean="0">
                <a:solidFill>
                  <a:schemeClr val="tx1"/>
                </a:solidFill>
              </a:rPr>
              <a:t>SUAPI</a:t>
            </a:r>
            <a:endParaRPr lang="pt-BR" sz="1000" b="1" dirty="0" smtClean="0">
              <a:solidFill>
                <a:schemeClr val="tx1"/>
              </a:solidFill>
            </a:endParaRPr>
          </a:p>
          <a:p>
            <a:pPr algn="ctr"/>
            <a:r>
              <a:rPr lang="pt-BR" sz="1000" dirty="0" smtClean="0">
                <a:solidFill>
                  <a:schemeClr val="tx1"/>
                </a:solidFill>
              </a:rPr>
              <a:t>Subgerência de Análise Econômico-Fiscal de Projetos de Investimento Público</a:t>
            </a:r>
            <a:endParaRPr lang="pt-BR" sz="1000" dirty="0">
              <a:solidFill>
                <a:schemeClr val="tx1"/>
              </a:solidFill>
            </a:endParaRPr>
          </a:p>
        </p:txBody>
      </p:sp>
      <p:cxnSp>
        <p:nvCxnSpPr>
          <p:cNvPr id="12" name="Conector angulado 5"/>
          <p:cNvCxnSpPr>
            <a:stCxn id="3" idx="2"/>
            <a:endCxn id="11" idx="0"/>
          </p:cNvCxnSpPr>
          <p:nvPr/>
        </p:nvCxnSpPr>
        <p:spPr>
          <a:xfrm rot="16200000" flipH="1">
            <a:off x="5445060" y="1799956"/>
            <a:ext cx="651452" cy="232536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4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1 - Organograma SEFAZ" id="{EDDCB463-E110-4940-A0A0-B1AD47F503E9}" vid="{2ABA3FFC-BAAB-4265-BA6F-A75D3761D661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17263</TotalTime>
  <Words>622</Words>
  <Application>Microsoft Office PowerPoint</Application>
  <PresentationFormat>Apresentação na tela (4:3)</PresentationFormat>
  <Paragraphs>206</Paragraphs>
  <Slides>16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9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Marta Achiamé</dc:creator>
  <cp:lastModifiedBy>Marta Gonçalves Achiamé</cp:lastModifiedBy>
  <cp:revision>418</cp:revision>
  <dcterms:created xsi:type="dcterms:W3CDTF">2012-05-14T14:02:53Z</dcterms:created>
  <dcterms:modified xsi:type="dcterms:W3CDTF">2023-03-17T19:51:06Z</dcterms:modified>
</cp:coreProperties>
</file>